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786" r:id="rId1"/>
    <p:sldMasterId id="2147486795" r:id="rId2"/>
    <p:sldMasterId id="2147486861" r:id="rId3"/>
  </p:sldMasterIdLst>
  <p:notesMasterIdLst>
    <p:notesMasterId r:id="rId78"/>
  </p:notesMasterIdLst>
  <p:sldIdLst>
    <p:sldId id="368" r:id="rId4"/>
    <p:sldId id="369" r:id="rId5"/>
    <p:sldId id="298" r:id="rId6"/>
    <p:sldId id="303" r:id="rId7"/>
    <p:sldId id="301" r:id="rId8"/>
    <p:sldId id="300" r:id="rId9"/>
    <p:sldId id="374" r:id="rId10"/>
    <p:sldId id="308" r:id="rId11"/>
    <p:sldId id="375" r:id="rId12"/>
    <p:sldId id="307" r:id="rId13"/>
    <p:sldId id="304" r:id="rId14"/>
    <p:sldId id="305" r:id="rId15"/>
    <p:sldId id="309" r:id="rId16"/>
    <p:sldId id="371" r:id="rId17"/>
    <p:sldId id="372" r:id="rId18"/>
    <p:sldId id="373" r:id="rId19"/>
    <p:sldId id="313" r:id="rId20"/>
    <p:sldId id="315" r:id="rId21"/>
    <p:sldId id="316" r:id="rId22"/>
    <p:sldId id="317" r:id="rId23"/>
    <p:sldId id="376" r:id="rId24"/>
    <p:sldId id="381" r:id="rId25"/>
    <p:sldId id="379" r:id="rId26"/>
    <p:sldId id="378" r:id="rId27"/>
    <p:sldId id="377" r:id="rId28"/>
    <p:sldId id="382" r:id="rId29"/>
    <p:sldId id="388" r:id="rId30"/>
    <p:sldId id="387" r:id="rId31"/>
    <p:sldId id="383" r:id="rId32"/>
    <p:sldId id="329" r:id="rId33"/>
    <p:sldId id="330" r:id="rId34"/>
    <p:sldId id="389" r:id="rId35"/>
    <p:sldId id="397" r:id="rId36"/>
    <p:sldId id="398" r:id="rId37"/>
    <p:sldId id="399" r:id="rId38"/>
    <p:sldId id="400" r:id="rId39"/>
    <p:sldId id="401" r:id="rId40"/>
    <p:sldId id="402" r:id="rId41"/>
    <p:sldId id="403" r:id="rId42"/>
    <p:sldId id="404" r:id="rId43"/>
    <p:sldId id="405" r:id="rId44"/>
    <p:sldId id="448" r:id="rId45"/>
    <p:sldId id="407" r:id="rId46"/>
    <p:sldId id="408" r:id="rId47"/>
    <p:sldId id="409" r:id="rId48"/>
    <p:sldId id="410" r:id="rId49"/>
    <p:sldId id="411" r:id="rId50"/>
    <p:sldId id="449" r:id="rId51"/>
    <p:sldId id="415" r:id="rId52"/>
    <p:sldId id="416" r:id="rId53"/>
    <p:sldId id="417" r:id="rId54"/>
    <p:sldId id="418" r:id="rId55"/>
    <p:sldId id="419" r:id="rId56"/>
    <p:sldId id="420" r:id="rId57"/>
    <p:sldId id="421" r:id="rId58"/>
    <p:sldId id="422" r:id="rId59"/>
    <p:sldId id="423" r:id="rId60"/>
    <p:sldId id="424" r:id="rId61"/>
    <p:sldId id="426" r:id="rId62"/>
    <p:sldId id="427" r:id="rId63"/>
    <p:sldId id="447" r:id="rId64"/>
    <p:sldId id="428" r:id="rId65"/>
    <p:sldId id="429" r:id="rId66"/>
    <p:sldId id="430" r:id="rId67"/>
    <p:sldId id="435" r:id="rId68"/>
    <p:sldId id="436" r:id="rId69"/>
    <p:sldId id="450" r:id="rId70"/>
    <p:sldId id="451" r:id="rId71"/>
    <p:sldId id="362" r:id="rId72"/>
    <p:sldId id="363" r:id="rId73"/>
    <p:sldId id="364" r:id="rId74"/>
    <p:sldId id="365" r:id="rId75"/>
    <p:sldId id="366" r:id="rId76"/>
    <p:sldId id="367" r:id="rId77"/>
  </p:sldIdLst>
  <p:sldSz cx="9144000" cy="6858000" type="screen4x3"/>
  <p:notesSz cx="6761163" cy="9942513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66FFFF"/>
    <a:srgbClr val="0000FF"/>
    <a:srgbClr val="0033CC"/>
    <a:srgbClr val="CCECFF"/>
    <a:srgbClr val="00D2CD"/>
    <a:srgbClr val="FFFF00"/>
    <a:srgbClr val="3399FF"/>
    <a:srgbClr val="80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937" autoAdjust="0"/>
    <p:restoredTop sz="96581" autoAdjust="0"/>
  </p:normalViewPr>
  <p:slideViewPr>
    <p:cSldViewPr>
      <p:cViewPr>
        <p:scale>
          <a:sx n="100" d="100"/>
          <a:sy n="100" d="100"/>
        </p:scale>
        <p:origin x="-72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0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172" y="-90"/>
      </p:cViewPr>
      <p:guideLst>
        <p:guide orient="horz" pos="3131"/>
        <p:guide pos="21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ru-RU" sz="1400"/>
              <a:t>Исполнение</a:t>
            </a:r>
            <a:r>
              <a:rPr lang="ru-RU" sz="1400" baseline="0"/>
              <a:t> бюджета за 2018 год</a:t>
            </a:r>
          </a:p>
        </c:rich>
      </c:tx>
      <c:layout>
        <c:manualLayout>
          <c:xMode val="edge"/>
          <c:yMode val="edge"/>
          <c:x val="0.27668600238948332"/>
          <c:y val="6.0431112806046842E-2"/>
        </c:manualLayout>
      </c:layout>
      <c:overlay val="0"/>
    </c:title>
    <c:autoTitleDeleted val="0"/>
    <c:view3D>
      <c:rotX val="15"/>
      <c:rotY val="2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614202503717892E-2"/>
          <c:y val="0.16336527716946689"/>
          <c:w val="0.97497048294276278"/>
          <c:h val="0.45289252023413396"/>
        </c:manualLayout>
      </c:layout>
      <c:pie3DChart>
        <c:varyColors val="1"/>
        <c:ser>
          <c:idx val="2"/>
          <c:order val="2"/>
          <c:explosion val="53"/>
          <c:dPt>
            <c:idx val="0"/>
            <c:bubble3D val="0"/>
            <c:spPr>
              <a:solidFill>
                <a:srgbClr val="9966FF"/>
              </a:solidFill>
            </c:spPr>
          </c:dPt>
          <c:dPt>
            <c:idx val="1"/>
            <c:bubble3D val="0"/>
          </c:dPt>
          <c:dPt>
            <c:idx val="2"/>
            <c:bubble3D val="0"/>
            <c:explosion val="0"/>
            <c:spPr>
              <a:solidFill>
                <a:srgbClr val="6CA62C"/>
              </a:solidFill>
            </c:spPr>
          </c:dPt>
          <c:dPt>
            <c:idx val="3"/>
            <c:bubble3D val="0"/>
            <c:spPr>
              <a:solidFill>
                <a:srgbClr val="B05408"/>
              </a:solidFill>
            </c:spPr>
          </c:dPt>
          <c:dPt>
            <c:idx val="4"/>
            <c:bubble3D val="0"/>
            <c:spPr>
              <a:solidFill>
                <a:srgbClr val="BAAFFF"/>
              </a:solidFill>
            </c:spPr>
          </c:dPt>
          <c:dPt>
            <c:idx val="5"/>
            <c:bubble3D val="0"/>
            <c:spPr>
              <a:solidFill>
                <a:srgbClr val="FFFF66"/>
              </a:solidFill>
            </c:spPr>
          </c:dPt>
          <c:dPt>
            <c:idx val="6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7"/>
            <c:bubble3D val="0"/>
            <c:spPr>
              <a:solidFill>
                <a:srgbClr val="00B050"/>
              </a:solidFill>
            </c:spPr>
          </c:dPt>
          <c:dPt>
            <c:idx val="8"/>
            <c:bubble3D val="0"/>
            <c:spPr>
              <a:solidFill>
                <a:srgbClr val="990099"/>
              </a:solidFill>
            </c:spPr>
          </c:dPt>
          <c:dPt>
            <c:idx val="9"/>
            <c:bubble3D val="0"/>
            <c:spPr>
              <a:solidFill>
                <a:srgbClr val="FF99CC"/>
              </a:solidFill>
            </c:spPr>
          </c:dPt>
          <c:dLbls>
            <c:dLbl>
              <c:idx val="0"/>
              <c:layout>
                <c:manualLayout>
                  <c:x val="3.422204502217769E-2"/>
                  <c:y val="7.5223917806287914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0227963679119718"/>
                  <c:y val="-3.0344722867149725E-2"/>
                </c:manualLayout>
              </c:layout>
              <c:tx>
                <c:rich>
                  <a:bodyPr/>
                  <a:lstStyle/>
                  <a:p>
                    <a:r>
                      <a:rPr lang="ru-RU" sz="1400"/>
                      <a:t>91,0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4.2088282515296456E-2"/>
                  <c:y val="-7.5751266678146349E-3"/>
                </c:manualLayout>
              </c:layout>
              <c:tx>
                <c:rich>
                  <a:bodyPr/>
                  <a:lstStyle/>
                  <a:p>
                    <a:r>
                      <a:rPr lang="ru-RU" sz="1600"/>
                      <a:t>9,0</a:t>
                    </a:r>
                    <a:r>
                      <a:rPr lang="en-US" sz="1600"/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8.4751471421100746E-2"/>
                  <c:y val="3.157537713352431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2.8723160719803586E-2"/>
                  <c:y val="2.684574964908710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2.2504330136250673E-2"/>
                  <c:y val="8.461566558653328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%" sourceLinked="0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'прогр+внепрогр'!$A$4:$A$11</c:f>
              <c:strCache>
                <c:ptCount val="4"/>
                <c:pt idx="2">
                  <c:v>Расходы в рамках муниципальных и ведомственных программ-91,0% (2760,0 млн. руб.)</c:v>
                </c:pt>
                <c:pt idx="3">
                  <c:v>Расходы вне муниципальных и ведомственных программ - 9,0% (272,4 млн. руб.)</c:v>
                </c:pt>
              </c:strCache>
            </c:strRef>
          </c:cat>
          <c:val>
            <c:numRef>
              <c:f>'прогр+внепрогр'!$B$4:$B$11</c:f>
              <c:numCache>
                <c:formatCode>General</c:formatCode>
                <c:ptCount val="8"/>
                <c:pt idx="2" formatCode="#,##0.0_р_.">
                  <c:v>2760</c:v>
                </c:pt>
                <c:pt idx="3" formatCode="#,##0.0_р_.">
                  <c:v>272.39999999999998</c:v>
                </c:pt>
              </c:numCache>
            </c:numRef>
          </c:val>
        </c:ser>
        <c:ser>
          <c:idx val="3"/>
          <c:order val="3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'прогр+внепрогр'!$A$4:$A$11</c:f>
              <c:strCache>
                <c:ptCount val="4"/>
                <c:pt idx="2">
                  <c:v>Расходы в рамках муниципальных и ведомственных программ-91,0% (2760,0 млн. руб.)</c:v>
                </c:pt>
                <c:pt idx="3">
                  <c:v>Расходы вне муниципальных и ведомственных программ - 9,0% (272,4 млн. руб.)</c:v>
                </c:pt>
              </c:strCache>
            </c:strRef>
          </c:cat>
          <c:val>
            <c:numRef>
              <c:f>'прогр+внепрогр'!$C$4:$C$11</c:f>
              <c:numCache>
                <c:formatCode>0.0%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0.91017016224772451</c:v>
                </c:pt>
                <c:pt idx="3">
                  <c:v>8.9829837752275418E-2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0"/>
          <c:order val="0"/>
          <c:explosion val="61"/>
          <c:dPt>
            <c:idx val="0"/>
            <c:bubble3D val="0"/>
            <c:explosion val="50"/>
            <c:spPr>
              <a:solidFill>
                <a:srgbClr val="9966FF"/>
              </a:solidFill>
            </c:spPr>
          </c:dPt>
          <c:dPt>
            <c:idx val="1"/>
            <c:bubble3D val="0"/>
            <c:explosion val="75"/>
          </c:dPt>
          <c:dPt>
            <c:idx val="2"/>
            <c:bubble3D val="0"/>
            <c:explosion val="7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bubble3D val="0"/>
            <c:explosion val="26"/>
            <c:spPr>
              <a:solidFill>
                <a:srgbClr val="0066CC"/>
              </a:solidFill>
            </c:spPr>
          </c:dPt>
          <c:dPt>
            <c:idx val="5"/>
            <c:bubble3D val="0"/>
            <c:explosion val="83"/>
            <c:spPr>
              <a:solidFill>
                <a:srgbClr val="FFFF66"/>
              </a:solidFill>
            </c:spPr>
          </c:dPt>
          <c:dPt>
            <c:idx val="6"/>
            <c:bubble3D val="0"/>
            <c:explosion val="65"/>
          </c:dPt>
          <c:dPt>
            <c:idx val="7"/>
            <c:bubble3D val="0"/>
            <c:explosion val="35"/>
            <c:spPr>
              <a:solidFill>
                <a:srgbClr val="00B050"/>
              </a:solidFill>
            </c:spPr>
          </c:dPt>
          <c:dPt>
            <c:idx val="8"/>
            <c:bubble3D val="0"/>
            <c:explosion val="37"/>
            <c:spPr>
              <a:solidFill>
                <a:srgbClr val="990099"/>
              </a:solidFill>
            </c:spPr>
          </c:dPt>
          <c:dPt>
            <c:idx val="9"/>
            <c:bubble3D val="0"/>
            <c:explosion val="103"/>
            <c:spPr>
              <a:solidFill>
                <a:srgbClr val="FF99CC"/>
              </a:solidFill>
            </c:spPr>
          </c:dPt>
          <c:dLbls>
            <c:dLbl>
              <c:idx val="0"/>
              <c:layout>
                <c:manualLayout>
                  <c:x val="-2.3646519473095033E-2"/>
                  <c:y val="3.705926517233547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6.8902545750345965E-3"/>
                  <c:y val="3.264050528074764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5.0943024402283203E-2"/>
                  <c:y val="2.065648373269725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6.5952131658244637E-2"/>
                  <c:y val="-2.693542815283749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2.1121876680261966E-2"/>
                  <c:y val="-1.322487491044164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2.6582452618973566E-2"/>
                  <c:y val="2.830244833003339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%" sourceLinked="0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'прогр+внепрогр'!$A$4:$A$11</c:f>
              <c:strCache>
                <c:ptCount val="4"/>
                <c:pt idx="2">
                  <c:v>Расходы в рамках муниципальных и ведомственных программ-91,0% (2760,0 млн. руб.)</c:v>
                </c:pt>
                <c:pt idx="3">
                  <c:v>Расходы вне муниципальных и ведомственных программ - 9,0% (272,4 млн. руб.)</c:v>
                </c:pt>
              </c:strCache>
            </c:strRef>
          </c:cat>
          <c:val>
            <c:numRef>
              <c:f>'прогр+внепрогр'!$B$4:$B$11</c:f>
              <c:numCache>
                <c:formatCode>General</c:formatCode>
                <c:ptCount val="8"/>
                <c:pt idx="2" formatCode="#,##0.0_р_.">
                  <c:v>2760</c:v>
                </c:pt>
                <c:pt idx="3" formatCode="#,##0.0_р_.">
                  <c:v>272.39999999999998</c:v>
                </c:pt>
              </c:numCache>
            </c:numRef>
          </c:val>
        </c:ser>
        <c:ser>
          <c:idx val="1"/>
          <c:order val="1"/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'прогр+внепрогр'!$A$4:$A$11</c:f>
              <c:strCache>
                <c:ptCount val="4"/>
                <c:pt idx="2">
                  <c:v>Расходы в рамках муниципальных и ведомственных программ-91,0% (2760,0 млн. руб.)</c:v>
                </c:pt>
                <c:pt idx="3">
                  <c:v>Расходы вне муниципальных и ведомственных программ - 9,0% (272,4 млн. руб.)</c:v>
                </c:pt>
              </c:strCache>
            </c:strRef>
          </c:cat>
          <c:val>
            <c:numRef>
              <c:f>'прогр+внепрогр'!$C$4:$C$11</c:f>
              <c:numCache>
                <c:formatCode>0.0%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0.91017016224772451</c:v>
                </c:pt>
                <c:pt idx="3">
                  <c:v>8.9829837752275418E-2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egendEntry>
        <c:idx val="0"/>
        <c:delete val="1"/>
      </c:legendEntry>
      <c:legendEntry>
        <c:idx val="1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2.1601167784336447E-2"/>
          <c:y val="0.6946837609513522"/>
          <c:w val="0.96319147316935405"/>
          <c:h val="0.22011143144505577"/>
        </c:manualLayout>
      </c:layout>
      <c:overlay val="0"/>
    </c:legend>
    <c:plotVisOnly val="1"/>
    <c:dispBlanksAs val="gap"/>
    <c:showDLblsOverMax val="0"/>
  </c:chart>
  <c:spPr>
    <a:effectLst>
      <a:innerShdw blurRad="114300">
        <a:prstClr val="black"/>
      </a:innerShdw>
    </a:effectLst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5AD4BE-1FA3-4B01-A652-B30758A76942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18D79347-67CF-4B97-9EB7-2A18957D8F5A}" type="pres">
      <dgm:prSet presAssocID="{695AD4BE-1FA3-4B01-A652-B30758A769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8EAEDF86-3CA3-4F7D-8412-38482FE47D0E}" type="presOf" srcId="{695AD4BE-1FA3-4B01-A652-B30758A76942}" destId="{18D79347-67CF-4B97-9EB7-2A18957D8F5A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B02D71-B672-44AA-968B-B52BD4206E9B}" type="doc">
      <dgm:prSet loTypeId="urn:microsoft.com/office/officeart/2005/8/layout/hierarchy3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EDD99F-F25E-496B-8CD1-E5F961B14F25}">
      <dgm:prSet/>
      <dgm:spPr/>
      <dgm:t>
        <a:bodyPr/>
        <a:lstStyle/>
        <a:p>
          <a:pPr rtl="0"/>
          <a:r>
            <a:rPr lang="ru-RU" b="0" i="1" dirty="0" smtClean="0">
              <a:latin typeface="Times New Roman" pitchFamily="18" charset="0"/>
              <a:cs typeface="Times New Roman" pitchFamily="18" charset="0"/>
            </a:rPr>
            <a:t>Количество работников органов местного самоуправления составляет 337 человек, из них 11 человек осуществляют переданные республиканские полномочия и финансируются за счет средств, поступающих из республиканского бюджета РА</a:t>
          </a:r>
          <a:endParaRPr lang="ru-RU" b="0" i="1" dirty="0">
            <a:latin typeface="Times New Roman" pitchFamily="18" charset="0"/>
            <a:cs typeface="Times New Roman" pitchFamily="18" charset="0"/>
          </a:endParaRPr>
        </a:p>
      </dgm:t>
    </dgm:pt>
    <dgm:pt modelId="{9238154B-6688-4E6E-AC4A-517A2020C2CB}" type="parTrans" cxnId="{C2B6E0B6-98E6-4684-A408-E00F273B243B}">
      <dgm:prSet/>
      <dgm:spPr/>
      <dgm:t>
        <a:bodyPr/>
        <a:lstStyle/>
        <a:p>
          <a:endParaRPr lang="ru-RU"/>
        </a:p>
      </dgm:t>
    </dgm:pt>
    <dgm:pt modelId="{045DDF70-83D6-4B8D-8C08-A45926DA3801}" type="sibTrans" cxnId="{C2B6E0B6-98E6-4684-A408-E00F273B243B}">
      <dgm:prSet/>
      <dgm:spPr/>
      <dgm:t>
        <a:bodyPr/>
        <a:lstStyle/>
        <a:p>
          <a:endParaRPr lang="ru-RU"/>
        </a:p>
      </dgm:t>
    </dgm:pt>
    <dgm:pt modelId="{A08E4800-6B01-4893-97D7-0819DBD36E91}" type="pres">
      <dgm:prSet presAssocID="{F0B02D71-B672-44AA-968B-B52BD4206E9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F9A2154-8ECD-4D45-9561-DE3D75119D82}" type="pres">
      <dgm:prSet presAssocID="{7BEDD99F-F25E-496B-8CD1-E5F961B14F25}" presName="root" presStyleCnt="0"/>
      <dgm:spPr/>
    </dgm:pt>
    <dgm:pt modelId="{1D7FDE4C-D57D-4C33-9E84-C176399A8224}" type="pres">
      <dgm:prSet presAssocID="{7BEDD99F-F25E-496B-8CD1-E5F961B14F25}" presName="rootComposite" presStyleCnt="0"/>
      <dgm:spPr/>
    </dgm:pt>
    <dgm:pt modelId="{7EF54C5E-08B2-4EB5-8C9D-8B3A6CF5D91C}" type="pres">
      <dgm:prSet presAssocID="{7BEDD99F-F25E-496B-8CD1-E5F961B14F25}" presName="rootText" presStyleLbl="node1" presStyleIdx="0" presStyleCnt="1" custScaleY="76296" custLinFactNeighborX="11851" custLinFactNeighborY="6005"/>
      <dgm:spPr/>
      <dgm:t>
        <a:bodyPr/>
        <a:lstStyle/>
        <a:p>
          <a:endParaRPr lang="ru-RU"/>
        </a:p>
      </dgm:t>
    </dgm:pt>
    <dgm:pt modelId="{98EEE1EF-9BD8-4601-9634-0A2FE0640BA2}" type="pres">
      <dgm:prSet presAssocID="{7BEDD99F-F25E-496B-8CD1-E5F961B14F25}" presName="rootConnector" presStyleLbl="node1" presStyleIdx="0" presStyleCnt="1"/>
      <dgm:spPr/>
      <dgm:t>
        <a:bodyPr/>
        <a:lstStyle/>
        <a:p>
          <a:endParaRPr lang="ru-RU"/>
        </a:p>
      </dgm:t>
    </dgm:pt>
    <dgm:pt modelId="{A1500C36-A6E1-4450-9948-CBFA6E5FF70C}" type="pres">
      <dgm:prSet presAssocID="{7BEDD99F-F25E-496B-8CD1-E5F961B14F25}" presName="childShape" presStyleCnt="0"/>
      <dgm:spPr/>
    </dgm:pt>
  </dgm:ptLst>
  <dgm:cxnLst>
    <dgm:cxn modelId="{919CE6CA-1C18-48ED-A67A-BD2A6A3877BD}" type="presOf" srcId="{F0B02D71-B672-44AA-968B-B52BD4206E9B}" destId="{A08E4800-6B01-4893-97D7-0819DBD36E91}" srcOrd="0" destOrd="0" presId="urn:microsoft.com/office/officeart/2005/8/layout/hierarchy3"/>
    <dgm:cxn modelId="{073DBEC1-2184-4D54-AAB5-E6C8EFA5C953}" type="presOf" srcId="{7BEDD99F-F25E-496B-8CD1-E5F961B14F25}" destId="{7EF54C5E-08B2-4EB5-8C9D-8B3A6CF5D91C}" srcOrd="0" destOrd="0" presId="urn:microsoft.com/office/officeart/2005/8/layout/hierarchy3"/>
    <dgm:cxn modelId="{C2B6E0B6-98E6-4684-A408-E00F273B243B}" srcId="{F0B02D71-B672-44AA-968B-B52BD4206E9B}" destId="{7BEDD99F-F25E-496B-8CD1-E5F961B14F25}" srcOrd="0" destOrd="0" parTransId="{9238154B-6688-4E6E-AC4A-517A2020C2CB}" sibTransId="{045DDF70-83D6-4B8D-8C08-A45926DA3801}"/>
    <dgm:cxn modelId="{27DE9D55-74E5-4E24-BE10-9907F0CF3D96}" type="presOf" srcId="{7BEDD99F-F25E-496B-8CD1-E5F961B14F25}" destId="{98EEE1EF-9BD8-4601-9634-0A2FE0640BA2}" srcOrd="1" destOrd="0" presId="urn:microsoft.com/office/officeart/2005/8/layout/hierarchy3"/>
    <dgm:cxn modelId="{560B11FA-270A-409D-9DD6-40A9D529615C}" type="presParOf" srcId="{A08E4800-6B01-4893-97D7-0819DBD36E91}" destId="{4F9A2154-8ECD-4D45-9561-DE3D75119D82}" srcOrd="0" destOrd="0" presId="urn:microsoft.com/office/officeart/2005/8/layout/hierarchy3"/>
    <dgm:cxn modelId="{1B08FC21-B74D-4314-B110-9C79777FA542}" type="presParOf" srcId="{4F9A2154-8ECD-4D45-9561-DE3D75119D82}" destId="{1D7FDE4C-D57D-4C33-9E84-C176399A8224}" srcOrd="0" destOrd="0" presId="urn:microsoft.com/office/officeart/2005/8/layout/hierarchy3"/>
    <dgm:cxn modelId="{56B5614E-5539-4B13-A13E-4109A5805F8C}" type="presParOf" srcId="{1D7FDE4C-D57D-4C33-9E84-C176399A8224}" destId="{7EF54C5E-08B2-4EB5-8C9D-8B3A6CF5D91C}" srcOrd="0" destOrd="0" presId="urn:microsoft.com/office/officeart/2005/8/layout/hierarchy3"/>
    <dgm:cxn modelId="{6577E48B-7E66-456C-8C0A-8E20BB74EA25}" type="presParOf" srcId="{1D7FDE4C-D57D-4C33-9E84-C176399A8224}" destId="{98EEE1EF-9BD8-4601-9634-0A2FE0640BA2}" srcOrd="1" destOrd="0" presId="urn:microsoft.com/office/officeart/2005/8/layout/hierarchy3"/>
    <dgm:cxn modelId="{C4AE373E-1EC5-4C03-B499-EA2BF6BEEE7A}" type="presParOf" srcId="{4F9A2154-8ECD-4D45-9561-DE3D75119D82}" destId="{A1500C36-A6E1-4450-9948-CBFA6E5FF70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622B3C-0E9E-485F-8B26-64443203DECF}" type="doc">
      <dgm:prSet loTypeId="urn:microsoft.com/office/officeart/2005/8/layout/vList5" loCatId="list" qsTypeId="urn:microsoft.com/office/officeart/2005/8/quickstyle/simple3" qsCatId="simple" csTypeId="urn:microsoft.com/office/officeart/2005/8/colors/colorful1" csCatId="colorful" phldr="1"/>
      <dgm:spPr/>
    </dgm:pt>
    <dgm:pt modelId="{01F15B10-EEFA-4697-99A2-8EC2DC19A867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750" dirty="0" smtClean="0">
              <a:latin typeface="Arial" panose="020B0604020202020204" pitchFamily="34" charset="0"/>
              <a:cs typeface="Arial" panose="020B0604020202020204" pitchFamily="34" charset="0"/>
            </a:rPr>
            <a:t>Малоимущие одиноко проживающие граждане или малоимущие семьи; приемные семьи; малоимущие многодетные семьи, имеющие в своем составе 6 и более детей до 18 лет; граждане, находящиеся в трудной жизненной ситуации</a:t>
          </a:r>
          <a:endParaRPr lang="ru-RU" sz="7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349E58-5FFC-4B0F-95C0-CBBF4C070741}" type="parTrans" cxnId="{578E2932-4A2A-4AA7-B2F4-5085FFD42126}">
      <dgm:prSet/>
      <dgm:spPr/>
      <dgm:t>
        <a:bodyPr/>
        <a:lstStyle/>
        <a:p>
          <a:endParaRPr lang="ru-RU"/>
        </a:p>
      </dgm:t>
    </dgm:pt>
    <dgm:pt modelId="{C9C099AB-766B-4817-BCB4-45E9F0A75C1A}" type="sibTrans" cxnId="{578E2932-4A2A-4AA7-B2F4-5085FFD42126}">
      <dgm:prSet/>
      <dgm:spPr/>
      <dgm:t>
        <a:bodyPr/>
        <a:lstStyle/>
        <a:p>
          <a:endParaRPr lang="ru-RU"/>
        </a:p>
      </dgm:t>
    </dgm:pt>
    <dgm:pt modelId="{FC560FA7-ED2F-4CC8-AFE5-53F0641FE4FF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Малоимущие одиноко проживающие граждане или малоимущие семьи; приемные семьи; малоимущие многодетные семьи, имеющих в своем составе 6 и более детей до 18 лет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9A028E-B2BA-4C01-91D4-88101B8152A4}" type="parTrans" cxnId="{1238208A-61BC-4438-8F7D-98DE172881D5}">
      <dgm:prSet/>
      <dgm:spPr/>
      <dgm:t>
        <a:bodyPr/>
        <a:lstStyle/>
        <a:p>
          <a:endParaRPr lang="ru-RU"/>
        </a:p>
      </dgm:t>
    </dgm:pt>
    <dgm:pt modelId="{D24871E3-8FE2-4C2D-8A3A-066C7EDEBD31}" type="sibTrans" cxnId="{1238208A-61BC-4438-8F7D-98DE172881D5}">
      <dgm:prSet/>
      <dgm:spPr/>
      <dgm:t>
        <a:bodyPr/>
        <a:lstStyle/>
        <a:p>
          <a:endParaRPr lang="ru-RU"/>
        </a:p>
      </dgm:t>
    </dgm:pt>
    <dgm:pt modelId="{95E7D412-510C-49CE-8F6C-E3B1D4F39A60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Лица, отбывавшие наказание назначенное судом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15000A-01C2-44CC-B822-63C0D788D42A}" type="parTrans" cxnId="{3298D4C4-BF51-4C1A-A3A0-97091AF5B209}">
      <dgm:prSet/>
      <dgm:spPr/>
      <dgm:t>
        <a:bodyPr/>
        <a:lstStyle/>
        <a:p>
          <a:endParaRPr lang="ru-RU"/>
        </a:p>
      </dgm:t>
    </dgm:pt>
    <dgm:pt modelId="{5EF42EA1-0C42-408B-91DD-41904D629594}" type="sibTrans" cxnId="{3298D4C4-BF51-4C1A-A3A0-97091AF5B209}">
      <dgm:prSet/>
      <dgm:spPr/>
      <dgm:t>
        <a:bodyPr/>
        <a:lstStyle/>
        <a:p>
          <a:endParaRPr lang="ru-RU"/>
        </a:p>
      </dgm:t>
    </dgm:pt>
    <dgm:pt modelId="{9CDAF842-5E53-4DCE-8183-CD6A1B22BD5C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Участники Великой Отечественной войны, бывшие несовершеннолетние узники фашистских лагерей, вдовы участников (инвалидов) ВОВ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F4235-8A6B-4D7B-8C35-C35970814AF0}" type="parTrans" cxnId="{7786127D-0CED-4CF8-BFCF-D2E124D42990}">
      <dgm:prSet/>
      <dgm:spPr/>
      <dgm:t>
        <a:bodyPr/>
        <a:lstStyle/>
        <a:p>
          <a:endParaRPr lang="ru-RU"/>
        </a:p>
      </dgm:t>
    </dgm:pt>
    <dgm:pt modelId="{708208C9-F121-440B-9D64-B24DDCDEAA3F}" type="sibTrans" cxnId="{7786127D-0CED-4CF8-BFCF-D2E124D42990}">
      <dgm:prSet/>
      <dgm:spPr/>
      <dgm:t>
        <a:bodyPr/>
        <a:lstStyle/>
        <a:p>
          <a:endParaRPr lang="ru-RU"/>
        </a:p>
      </dgm:t>
    </dgm:pt>
    <dgm:pt modelId="{4FD4ECD0-8802-4243-9882-5D1CBDF8F88B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Малоимущие многодетные семьи, имеющие в своем составе 6 и более детей до 18 лет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E353CF-67A3-4935-9AE7-587A3325C249}" type="parTrans" cxnId="{410E858F-63A4-4B0B-B02D-27025AEE163F}">
      <dgm:prSet/>
      <dgm:spPr/>
      <dgm:t>
        <a:bodyPr/>
        <a:lstStyle/>
        <a:p>
          <a:endParaRPr lang="ru-RU"/>
        </a:p>
      </dgm:t>
    </dgm:pt>
    <dgm:pt modelId="{3E6410BD-03C0-40F6-98E2-8B99CD63B98A}" type="sibTrans" cxnId="{410E858F-63A4-4B0B-B02D-27025AEE163F}">
      <dgm:prSet/>
      <dgm:spPr/>
      <dgm:t>
        <a:bodyPr/>
        <a:lstStyle/>
        <a:p>
          <a:endParaRPr lang="ru-RU"/>
        </a:p>
      </dgm:t>
    </dgm:pt>
    <dgm:pt modelId="{9F63159E-E94D-4A6F-B384-AAD20C584758}" type="pres">
      <dgm:prSet presAssocID="{5F622B3C-0E9E-485F-8B26-64443203DECF}" presName="Name0" presStyleCnt="0">
        <dgm:presLayoutVars>
          <dgm:dir/>
          <dgm:animLvl val="lvl"/>
          <dgm:resizeHandles val="exact"/>
        </dgm:presLayoutVars>
      </dgm:prSet>
      <dgm:spPr/>
    </dgm:pt>
    <dgm:pt modelId="{2D0BA703-5ADE-474E-908A-DCF1E6C341DC}" type="pres">
      <dgm:prSet presAssocID="{01F15B10-EEFA-4697-99A2-8EC2DC19A867}" presName="linNode" presStyleCnt="0"/>
      <dgm:spPr/>
    </dgm:pt>
    <dgm:pt modelId="{07D50E57-3A22-4493-8894-0E5CDC1F49DC}" type="pres">
      <dgm:prSet presAssocID="{01F15B10-EEFA-4697-99A2-8EC2DC19A867}" presName="parentText" presStyleLbl="node1" presStyleIdx="0" presStyleCnt="5" custScaleX="277778" custScaleY="47197" custLinFactNeighborX="-531" custLinFactNeighborY="-104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61F7E-5E73-49B5-807C-55109A2A9831}" type="pres">
      <dgm:prSet presAssocID="{C9C099AB-766B-4817-BCB4-45E9F0A75C1A}" presName="sp" presStyleCnt="0"/>
      <dgm:spPr/>
    </dgm:pt>
    <dgm:pt modelId="{3C0E6B49-D1AB-438C-8753-72E5A19F1740}" type="pres">
      <dgm:prSet presAssocID="{FC560FA7-ED2F-4CC8-AFE5-53F0641FE4FF}" presName="linNode" presStyleCnt="0"/>
      <dgm:spPr/>
    </dgm:pt>
    <dgm:pt modelId="{AF11F7AC-01D1-4587-914D-6F44166AA9F0}" type="pres">
      <dgm:prSet presAssocID="{FC560FA7-ED2F-4CC8-AFE5-53F0641FE4FF}" presName="parentText" presStyleLbl="node1" presStyleIdx="1" presStyleCnt="5" custScaleX="277778" custScaleY="4696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07428E-AD9E-47F1-A056-532CA92FB0F1}" type="pres">
      <dgm:prSet presAssocID="{D24871E3-8FE2-4C2D-8A3A-066C7EDEBD31}" presName="sp" presStyleCnt="0"/>
      <dgm:spPr/>
    </dgm:pt>
    <dgm:pt modelId="{F47EFB73-8D9B-4356-866E-7CAC63F1112A}" type="pres">
      <dgm:prSet presAssocID="{95E7D412-510C-49CE-8F6C-E3B1D4F39A60}" presName="linNode" presStyleCnt="0"/>
      <dgm:spPr/>
    </dgm:pt>
    <dgm:pt modelId="{4EAE1854-DB85-4CB1-9ACE-6FBEE15F5803}" type="pres">
      <dgm:prSet presAssocID="{95E7D412-510C-49CE-8F6C-E3B1D4F39A60}" presName="parentText" presStyleLbl="node1" presStyleIdx="2" presStyleCnt="5" custScaleX="275393" custScaleY="38313" custLinFactNeighborX="119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BCB3EF-7143-4E74-BC4E-05BDA75EE5C0}" type="pres">
      <dgm:prSet presAssocID="{5EF42EA1-0C42-408B-91DD-41904D629594}" presName="sp" presStyleCnt="0"/>
      <dgm:spPr/>
    </dgm:pt>
    <dgm:pt modelId="{6211DF8A-994D-4498-A5BE-FE79BEF33543}" type="pres">
      <dgm:prSet presAssocID="{9CDAF842-5E53-4DCE-8183-CD6A1B22BD5C}" presName="linNode" presStyleCnt="0"/>
      <dgm:spPr/>
    </dgm:pt>
    <dgm:pt modelId="{9B141B01-FC48-401B-91DB-21A6FDB9B7D5}" type="pres">
      <dgm:prSet presAssocID="{9CDAF842-5E53-4DCE-8183-CD6A1B22BD5C}" presName="parentText" presStyleLbl="node1" presStyleIdx="3" presStyleCnt="5" custScaleX="271901" custScaleY="53261" custLinFactNeighborX="12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DBC1EB-2018-451A-A43A-BC30422784A6}" type="pres">
      <dgm:prSet presAssocID="{708208C9-F121-440B-9D64-B24DDCDEAA3F}" presName="sp" presStyleCnt="0"/>
      <dgm:spPr/>
    </dgm:pt>
    <dgm:pt modelId="{A7FE61C4-9B27-4E24-9DDF-BF7A3816EACF}" type="pres">
      <dgm:prSet presAssocID="{4FD4ECD0-8802-4243-9882-5D1CBDF8F88B}" presName="linNode" presStyleCnt="0"/>
      <dgm:spPr/>
    </dgm:pt>
    <dgm:pt modelId="{363DBDC4-ED01-4198-A1B8-97F720E0208B}" type="pres">
      <dgm:prSet presAssocID="{4FD4ECD0-8802-4243-9882-5D1CBDF8F88B}" presName="parentText" presStyleLbl="node1" presStyleIdx="4" presStyleCnt="5" custScaleX="277506" custScaleY="33381" custLinFactNeighborX="-2489" custLinFactNeighborY="-21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E2CDEF-EE2B-4E9E-8CF2-6CC2D9E644D2}" type="presOf" srcId="{01F15B10-EEFA-4697-99A2-8EC2DC19A867}" destId="{07D50E57-3A22-4493-8894-0E5CDC1F49DC}" srcOrd="0" destOrd="0" presId="urn:microsoft.com/office/officeart/2005/8/layout/vList5"/>
    <dgm:cxn modelId="{578E2932-4A2A-4AA7-B2F4-5085FFD42126}" srcId="{5F622B3C-0E9E-485F-8B26-64443203DECF}" destId="{01F15B10-EEFA-4697-99A2-8EC2DC19A867}" srcOrd="0" destOrd="0" parTransId="{9D349E58-5FFC-4B0F-95C0-CBBF4C070741}" sibTransId="{C9C099AB-766B-4817-BCB4-45E9F0A75C1A}"/>
    <dgm:cxn modelId="{410E858F-63A4-4B0B-B02D-27025AEE163F}" srcId="{5F622B3C-0E9E-485F-8B26-64443203DECF}" destId="{4FD4ECD0-8802-4243-9882-5D1CBDF8F88B}" srcOrd="4" destOrd="0" parTransId="{B8E353CF-67A3-4935-9AE7-587A3325C249}" sibTransId="{3E6410BD-03C0-40F6-98E2-8B99CD63B98A}"/>
    <dgm:cxn modelId="{7786127D-0CED-4CF8-BFCF-D2E124D42990}" srcId="{5F622B3C-0E9E-485F-8B26-64443203DECF}" destId="{9CDAF842-5E53-4DCE-8183-CD6A1B22BD5C}" srcOrd="3" destOrd="0" parTransId="{012F4235-8A6B-4D7B-8C35-C35970814AF0}" sibTransId="{708208C9-F121-440B-9D64-B24DDCDEAA3F}"/>
    <dgm:cxn modelId="{F92126C1-C88A-4574-86B9-ABDFA64B0C5A}" type="presOf" srcId="{9CDAF842-5E53-4DCE-8183-CD6A1B22BD5C}" destId="{9B141B01-FC48-401B-91DB-21A6FDB9B7D5}" srcOrd="0" destOrd="0" presId="urn:microsoft.com/office/officeart/2005/8/layout/vList5"/>
    <dgm:cxn modelId="{3298D4C4-BF51-4C1A-A3A0-97091AF5B209}" srcId="{5F622B3C-0E9E-485F-8B26-64443203DECF}" destId="{95E7D412-510C-49CE-8F6C-E3B1D4F39A60}" srcOrd="2" destOrd="0" parTransId="{5615000A-01C2-44CC-B822-63C0D788D42A}" sibTransId="{5EF42EA1-0C42-408B-91DD-41904D629594}"/>
    <dgm:cxn modelId="{1238208A-61BC-4438-8F7D-98DE172881D5}" srcId="{5F622B3C-0E9E-485F-8B26-64443203DECF}" destId="{FC560FA7-ED2F-4CC8-AFE5-53F0641FE4FF}" srcOrd="1" destOrd="0" parTransId="{889A028E-B2BA-4C01-91D4-88101B8152A4}" sibTransId="{D24871E3-8FE2-4C2D-8A3A-066C7EDEBD31}"/>
    <dgm:cxn modelId="{1A3D1A04-BE90-4127-A6A3-23DCA87AF0CB}" type="presOf" srcId="{4FD4ECD0-8802-4243-9882-5D1CBDF8F88B}" destId="{363DBDC4-ED01-4198-A1B8-97F720E0208B}" srcOrd="0" destOrd="0" presId="urn:microsoft.com/office/officeart/2005/8/layout/vList5"/>
    <dgm:cxn modelId="{ECBF4809-FAE5-4A53-B6E4-19AA56F8BE18}" type="presOf" srcId="{FC560FA7-ED2F-4CC8-AFE5-53F0641FE4FF}" destId="{AF11F7AC-01D1-4587-914D-6F44166AA9F0}" srcOrd="0" destOrd="0" presId="urn:microsoft.com/office/officeart/2005/8/layout/vList5"/>
    <dgm:cxn modelId="{C40868E5-327F-45BA-AF21-B892B4F7C08B}" type="presOf" srcId="{5F622B3C-0E9E-485F-8B26-64443203DECF}" destId="{9F63159E-E94D-4A6F-B384-AAD20C584758}" srcOrd="0" destOrd="0" presId="urn:microsoft.com/office/officeart/2005/8/layout/vList5"/>
    <dgm:cxn modelId="{C331877B-1CDC-42B1-8C91-94C152DBEBD7}" type="presOf" srcId="{95E7D412-510C-49CE-8F6C-E3B1D4F39A60}" destId="{4EAE1854-DB85-4CB1-9ACE-6FBEE15F5803}" srcOrd="0" destOrd="0" presId="urn:microsoft.com/office/officeart/2005/8/layout/vList5"/>
    <dgm:cxn modelId="{4C8C6A13-E3B6-41B2-9F69-18E1C90B0051}" type="presParOf" srcId="{9F63159E-E94D-4A6F-B384-AAD20C584758}" destId="{2D0BA703-5ADE-474E-908A-DCF1E6C341DC}" srcOrd="0" destOrd="0" presId="urn:microsoft.com/office/officeart/2005/8/layout/vList5"/>
    <dgm:cxn modelId="{7EE927C6-0937-4A8D-9829-568BC91D42C4}" type="presParOf" srcId="{2D0BA703-5ADE-474E-908A-DCF1E6C341DC}" destId="{07D50E57-3A22-4493-8894-0E5CDC1F49DC}" srcOrd="0" destOrd="0" presId="urn:microsoft.com/office/officeart/2005/8/layout/vList5"/>
    <dgm:cxn modelId="{4BAEC44F-6D35-473E-8B9C-0D8FD38F1C11}" type="presParOf" srcId="{9F63159E-E94D-4A6F-B384-AAD20C584758}" destId="{C0061F7E-5E73-49B5-807C-55109A2A9831}" srcOrd="1" destOrd="0" presId="urn:microsoft.com/office/officeart/2005/8/layout/vList5"/>
    <dgm:cxn modelId="{4D9BBB93-5EC1-40E8-9B91-EC0418482EC4}" type="presParOf" srcId="{9F63159E-E94D-4A6F-B384-AAD20C584758}" destId="{3C0E6B49-D1AB-438C-8753-72E5A19F1740}" srcOrd="2" destOrd="0" presId="urn:microsoft.com/office/officeart/2005/8/layout/vList5"/>
    <dgm:cxn modelId="{54C48312-D8DE-4930-8A31-76A43A6F3DAF}" type="presParOf" srcId="{3C0E6B49-D1AB-438C-8753-72E5A19F1740}" destId="{AF11F7AC-01D1-4587-914D-6F44166AA9F0}" srcOrd="0" destOrd="0" presId="urn:microsoft.com/office/officeart/2005/8/layout/vList5"/>
    <dgm:cxn modelId="{3A4ECAA4-963E-4875-92AF-910F6DD24FCC}" type="presParOf" srcId="{9F63159E-E94D-4A6F-B384-AAD20C584758}" destId="{EE07428E-AD9E-47F1-A056-532CA92FB0F1}" srcOrd="3" destOrd="0" presId="urn:microsoft.com/office/officeart/2005/8/layout/vList5"/>
    <dgm:cxn modelId="{F2E6A6CC-791E-4E5B-9F33-419A70EE78D9}" type="presParOf" srcId="{9F63159E-E94D-4A6F-B384-AAD20C584758}" destId="{F47EFB73-8D9B-4356-866E-7CAC63F1112A}" srcOrd="4" destOrd="0" presId="urn:microsoft.com/office/officeart/2005/8/layout/vList5"/>
    <dgm:cxn modelId="{A43446CC-E0BE-48B3-B85B-9073BF0DA62B}" type="presParOf" srcId="{F47EFB73-8D9B-4356-866E-7CAC63F1112A}" destId="{4EAE1854-DB85-4CB1-9ACE-6FBEE15F5803}" srcOrd="0" destOrd="0" presId="urn:microsoft.com/office/officeart/2005/8/layout/vList5"/>
    <dgm:cxn modelId="{E8B82EEE-D37B-4849-9AAD-C6D4448A0030}" type="presParOf" srcId="{9F63159E-E94D-4A6F-B384-AAD20C584758}" destId="{E5BCB3EF-7143-4E74-BC4E-05BDA75EE5C0}" srcOrd="5" destOrd="0" presId="urn:microsoft.com/office/officeart/2005/8/layout/vList5"/>
    <dgm:cxn modelId="{C70A180D-00D2-46E4-8E93-78C02AB51E1D}" type="presParOf" srcId="{9F63159E-E94D-4A6F-B384-AAD20C584758}" destId="{6211DF8A-994D-4498-A5BE-FE79BEF33543}" srcOrd="6" destOrd="0" presId="urn:microsoft.com/office/officeart/2005/8/layout/vList5"/>
    <dgm:cxn modelId="{E5E49866-13C2-44F1-B90F-85453929F244}" type="presParOf" srcId="{6211DF8A-994D-4498-A5BE-FE79BEF33543}" destId="{9B141B01-FC48-401B-91DB-21A6FDB9B7D5}" srcOrd="0" destOrd="0" presId="urn:microsoft.com/office/officeart/2005/8/layout/vList5"/>
    <dgm:cxn modelId="{1C40CC38-C59F-485D-B87E-15FBDA34E05E}" type="presParOf" srcId="{9F63159E-E94D-4A6F-B384-AAD20C584758}" destId="{6CDBC1EB-2018-451A-A43A-BC30422784A6}" srcOrd="7" destOrd="0" presId="urn:microsoft.com/office/officeart/2005/8/layout/vList5"/>
    <dgm:cxn modelId="{7179F165-2809-4F12-9FEB-6B27365351DC}" type="presParOf" srcId="{9F63159E-E94D-4A6F-B384-AAD20C584758}" destId="{A7FE61C4-9B27-4E24-9DDF-BF7A3816EACF}" srcOrd="8" destOrd="0" presId="urn:microsoft.com/office/officeart/2005/8/layout/vList5"/>
    <dgm:cxn modelId="{30B78A67-7619-448D-B76A-2C5997A9CB89}" type="presParOf" srcId="{A7FE61C4-9B27-4E24-9DDF-BF7A3816EACF}" destId="{363DBDC4-ED01-4198-A1B8-97F720E0208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622B3C-0E9E-485F-8B26-64443203DECF}" type="doc">
      <dgm:prSet loTypeId="urn:microsoft.com/office/officeart/2005/8/layout/vList5" loCatId="list" qsTypeId="urn:microsoft.com/office/officeart/2005/8/quickstyle/simple3" qsCatId="simple" csTypeId="urn:microsoft.com/office/officeart/2005/8/colors/colorful1" csCatId="colorful" phldr="1"/>
      <dgm:spPr/>
    </dgm:pt>
    <dgm:pt modelId="{01F15B10-EEFA-4697-99A2-8EC2DC19A867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750" dirty="0" smtClean="0">
              <a:latin typeface="Arial" panose="020B0604020202020204" pitchFamily="34" charset="0"/>
              <a:cs typeface="Arial" panose="020B0604020202020204" pitchFamily="34" charset="0"/>
            </a:rPr>
            <a:t>Малоимущие многодетные семьи имеющие в своем составе 6 и более детей до 18 лет; граждане, находящиеся в трудной жизненной ситуации; участники (инвалиды) ВОВ; бывшие несовершеннолетние узники фашистских лагерей, вдовы участников (инвалидов)ВОВ; лица, отбывавшие наказание, назначенное судом; граждане не имеющие регистрации по месту жительства или месту пребывания в муниципальном образовании «город Майкоп»; одиноко проживающие пенсионера, инвалиды или семьи, состоящие из нетрудоспособных членов, проживающие в неблагоустроенном жилье</a:t>
          </a:r>
          <a:endParaRPr lang="ru-RU" sz="7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349E58-5FFC-4B0F-95C0-CBBF4C070741}" type="parTrans" cxnId="{578E2932-4A2A-4AA7-B2F4-5085FFD42126}">
      <dgm:prSet/>
      <dgm:spPr/>
      <dgm:t>
        <a:bodyPr/>
        <a:lstStyle/>
        <a:p>
          <a:endParaRPr lang="ru-RU"/>
        </a:p>
      </dgm:t>
    </dgm:pt>
    <dgm:pt modelId="{C9C099AB-766B-4817-BCB4-45E9F0A75C1A}" type="sibTrans" cxnId="{578E2932-4A2A-4AA7-B2F4-5085FFD42126}">
      <dgm:prSet/>
      <dgm:spPr/>
      <dgm:t>
        <a:bodyPr/>
        <a:lstStyle/>
        <a:p>
          <a:endParaRPr lang="ru-RU"/>
        </a:p>
      </dgm:t>
    </dgm:pt>
    <dgm:pt modelId="{FC560FA7-ED2F-4CC8-AFE5-53F0641FE4FF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Граждане, которым присвоено звание «Почетный гражданин города Майкопа»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9A028E-B2BA-4C01-91D4-88101B8152A4}" type="parTrans" cxnId="{1238208A-61BC-4438-8F7D-98DE172881D5}">
      <dgm:prSet/>
      <dgm:spPr/>
      <dgm:t>
        <a:bodyPr/>
        <a:lstStyle/>
        <a:p>
          <a:endParaRPr lang="ru-RU"/>
        </a:p>
      </dgm:t>
    </dgm:pt>
    <dgm:pt modelId="{D24871E3-8FE2-4C2D-8A3A-066C7EDEBD31}" type="sibTrans" cxnId="{1238208A-61BC-4438-8F7D-98DE172881D5}">
      <dgm:prSet/>
      <dgm:spPr/>
      <dgm:t>
        <a:bodyPr/>
        <a:lstStyle/>
        <a:p>
          <a:endParaRPr lang="ru-RU"/>
        </a:p>
      </dgm:t>
    </dgm:pt>
    <dgm:pt modelId="{95E7D412-510C-49CE-8F6C-E3B1D4F39A60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Родители (законные представители), имеющие право на компенсационные выплаты, чей ребенок посещает дошкольное образовательное учреждение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15000A-01C2-44CC-B822-63C0D788D42A}" type="parTrans" cxnId="{3298D4C4-BF51-4C1A-A3A0-97091AF5B209}">
      <dgm:prSet/>
      <dgm:spPr/>
      <dgm:t>
        <a:bodyPr/>
        <a:lstStyle/>
        <a:p>
          <a:endParaRPr lang="ru-RU"/>
        </a:p>
      </dgm:t>
    </dgm:pt>
    <dgm:pt modelId="{5EF42EA1-0C42-408B-91DD-41904D629594}" type="sibTrans" cxnId="{3298D4C4-BF51-4C1A-A3A0-97091AF5B209}">
      <dgm:prSet/>
      <dgm:spPr/>
      <dgm:t>
        <a:bodyPr/>
        <a:lstStyle/>
        <a:p>
          <a:endParaRPr lang="ru-RU"/>
        </a:p>
      </dgm:t>
    </dgm:pt>
    <dgm:pt modelId="{9CDAF842-5E53-4DCE-8183-CD6A1B22BD5C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Лица, замещавшие должности муниципальной службы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F4235-8A6B-4D7B-8C35-C35970814AF0}" type="parTrans" cxnId="{7786127D-0CED-4CF8-BFCF-D2E124D42990}">
      <dgm:prSet/>
      <dgm:spPr/>
      <dgm:t>
        <a:bodyPr/>
        <a:lstStyle/>
        <a:p>
          <a:endParaRPr lang="ru-RU"/>
        </a:p>
      </dgm:t>
    </dgm:pt>
    <dgm:pt modelId="{708208C9-F121-440B-9D64-B24DDCDEAA3F}" type="sibTrans" cxnId="{7786127D-0CED-4CF8-BFCF-D2E124D42990}">
      <dgm:prSet/>
      <dgm:spPr/>
      <dgm:t>
        <a:bodyPr/>
        <a:lstStyle/>
        <a:p>
          <a:endParaRPr lang="ru-RU"/>
        </a:p>
      </dgm:t>
    </dgm:pt>
    <dgm:pt modelId="{4FD4ECD0-8802-4243-9882-5D1CBDF8F88B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Работники образовательных учреждений и учреждений культуры, проживающие и работающие в сельских  населенных пунктах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E353CF-67A3-4935-9AE7-587A3325C249}" type="parTrans" cxnId="{410E858F-63A4-4B0B-B02D-27025AEE163F}">
      <dgm:prSet/>
      <dgm:spPr/>
      <dgm:t>
        <a:bodyPr/>
        <a:lstStyle/>
        <a:p>
          <a:endParaRPr lang="ru-RU"/>
        </a:p>
      </dgm:t>
    </dgm:pt>
    <dgm:pt modelId="{3E6410BD-03C0-40F6-98E2-8B99CD63B98A}" type="sibTrans" cxnId="{410E858F-63A4-4B0B-B02D-27025AEE163F}">
      <dgm:prSet/>
      <dgm:spPr/>
      <dgm:t>
        <a:bodyPr/>
        <a:lstStyle/>
        <a:p>
          <a:endParaRPr lang="ru-RU"/>
        </a:p>
      </dgm:t>
    </dgm:pt>
    <dgm:pt modelId="{355A520B-A8CB-439C-AD3C-44E77993B181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Молодые семьи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749502-4178-4144-BDC6-19F0108FC120}" type="parTrans" cxnId="{E4D49A60-8513-4FDC-92B7-A8BA1753E918}">
      <dgm:prSet/>
      <dgm:spPr/>
      <dgm:t>
        <a:bodyPr/>
        <a:lstStyle/>
        <a:p>
          <a:endParaRPr lang="ru-RU"/>
        </a:p>
      </dgm:t>
    </dgm:pt>
    <dgm:pt modelId="{B52D5D84-D3A7-41EA-89E2-EF739E2EC5A3}" type="sibTrans" cxnId="{E4D49A60-8513-4FDC-92B7-A8BA1753E918}">
      <dgm:prSet/>
      <dgm:spPr/>
      <dgm:t>
        <a:bodyPr/>
        <a:lstStyle/>
        <a:p>
          <a:endParaRPr lang="ru-RU"/>
        </a:p>
      </dgm:t>
    </dgm:pt>
    <dgm:pt modelId="{D61FE14C-8119-40B5-9330-6B5011C6910B}" type="pres">
      <dgm:prSet presAssocID="{5F622B3C-0E9E-485F-8B26-64443203DECF}" presName="Name0" presStyleCnt="0">
        <dgm:presLayoutVars>
          <dgm:dir/>
          <dgm:animLvl val="lvl"/>
          <dgm:resizeHandles val="exact"/>
        </dgm:presLayoutVars>
      </dgm:prSet>
      <dgm:spPr/>
    </dgm:pt>
    <dgm:pt modelId="{8AEF4A9D-E000-4530-8F2A-5AF332BA5CDD}" type="pres">
      <dgm:prSet presAssocID="{355A520B-A8CB-439C-AD3C-44E77993B181}" presName="linNode" presStyleCnt="0"/>
      <dgm:spPr/>
    </dgm:pt>
    <dgm:pt modelId="{DFD2F425-DAB4-4AA2-A215-B5E71800DCA8}" type="pres">
      <dgm:prSet presAssocID="{355A520B-A8CB-439C-AD3C-44E77993B181}" presName="parentText" presStyleLbl="node1" presStyleIdx="0" presStyleCnt="6" custScaleX="254811" custScaleY="15462" custLinFactNeighborX="2794" custLinFactNeighborY="-2478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260520-00C5-4A4E-B16B-2B10B05A3D24}" type="pres">
      <dgm:prSet presAssocID="{B52D5D84-D3A7-41EA-89E2-EF739E2EC5A3}" presName="sp" presStyleCnt="0"/>
      <dgm:spPr/>
    </dgm:pt>
    <dgm:pt modelId="{00343824-16EE-4970-B1D6-65A9255ADD50}" type="pres">
      <dgm:prSet presAssocID="{01F15B10-EEFA-4697-99A2-8EC2DC19A867}" presName="linNode" presStyleCnt="0"/>
      <dgm:spPr/>
    </dgm:pt>
    <dgm:pt modelId="{2A60DDC7-68F4-4CC0-982C-BC05531D78BF}" type="pres">
      <dgm:prSet presAssocID="{01F15B10-EEFA-4697-99A2-8EC2DC19A867}" presName="parentText" presStyleLbl="node1" presStyleIdx="1" presStyleCnt="6" custScaleX="259857" custScaleY="4465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97EDA-038E-4C03-A19A-5E33F89DAD36}" type="pres">
      <dgm:prSet presAssocID="{C9C099AB-766B-4817-BCB4-45E9F0A75C1A}" presName="sp" presStyleCnt="0"/>
      <dgm:spPr/>
    </dgm:pt>
    <dgm:pt modelId="{FB98301E-497C-421F-8F60-AFF58F2C7EF9}" type="pres">
      <dgm:prSet presAssocID="{FC560FA7-ED2F-4CC8-AFE5-53F0641FE4FF}" presName="linNode" presStyleCnt="0"/>
      <dgm:spPr/>
    </dgm:pt>
    <dgm:pt modelId="{44E0CDC3-E6AB-442E-AD86-7CC5BA6F3728}" type="pres">
      <dgm:prSet presAssocID="{FC560FA7-ED2F-4CC8-AFE5-53F0641FE4FF}" presName="parentText" presStyleLbl="node1" presStyleIdx="2" presStyleCnt="6" custScaleX="260128" custScaleY="24558" custLinFactNeighborX="136" custLinFactNeighborY="-16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70C945-D63A-4217-A0DB-2709216DBF43}" type="pres">
      <dgm:prSet presAssocID="{D24871E3-8FE2-4C2D-8A3A-066C7EDEBD31}" presName="sp" presStyleCnt="0"/>
      <dgm:spPr/>
    </dgm:pt>
    <dgm:pt modelId="{2525D99B-9245-4284-B736-8715E4371F55}" type="pres">
      <dgm:prSet presAssocID="{95E7D412-510C-49CE-8F6C-E3B1D4F39A60}" presName="linNode" presStyleCnt="0"/>
      <dgm:spPr/>
    </dgm:pt>
    <dgm:pt modelId="{DB8D0F4E-CAC9-479E-AAC9-F482EDD8056D}" type="pres">
      <dgm:prSet presAssocID="{95E7D412-510C-49CE-8F6C-E3B1D4F39A60}" presName="parentText" presStyleLbl="node1" presStyleIdx="3" presStyleCnt="6" custScaleX="259854" custScaleY="16863" custLinFactNeighborX="136" custLinFactNeighborY="-33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CF3D92-5FCE-4C91-8895-572FCF97D46A}" type="pres">
      <dgm:prSet presAssocID="{5EF42EA1-0C42-408B-91DD-41904D629594}" presName="sp" presStyleCnt="0"/>
      <dgm:spPr/>
    </dgm:pt>
    <dgm:pt modelId="{3F71B908-0995-41F3-9C4C-A1A09299D5BB}" type="pres">
      <dgm:prSet presAssocID="{9CDAF842-5E53-4DCE-8183-CD6A1B22BD5C}" presName="linNode" presStyleCnt="0"/>
      <dgm:spPr/>
    </dgm:pt>
    <dgm:pt modelId="{86732500-D7DC-49E7-82CA-4898AA914325}" type="pres">
      <dgm:prSet presAssocID="{9CDAF842-5E53-4DCE-8183-CD6A1B22BD5C}" presName="parentText" presStyleLbl="node1" presStyleIdx="4" presStyleCnt="6" custScaleX="255104" custScaleY="15478" custLinFactNeighborX="136" custLinFactNeighborY="-51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3845CB-6D0F-45F2-8FD4-FF61F2D32FD7}" type="pres">
      <dgm:prSet presAssocID="{708208C9-F121-440B-9D64-B24DDCDEAA3F}" presName="sp" presStyleCnt="0"/>
      <dgm:spPr/>
    </dgm:pt>
    <dgm:pt modelId="{D01FE8FE-1BA9-4DA4-A66D-B66D28C11C6B}" type="pres">
      <dgm:prSet presAssocID="{4FD4ECD0-8802-4243-9882-5D1CBDF8F88B}" presName="linNode" presStyleCnt="0"/>
      <dgm:spPr/>
    </dgm:pt>
    <dgm:pt modelId="{11490524-4537-46CB-8EBE-09E4C7A872E3}" type="pres">
      <dgm:prSet presAssocID="{4FD4ECD0-8802-4243-9882-5D1CBDF8F88B}" presName="parentText" presStyleLbl="node1" presStyleIdx="5" presStyleCnt="6" custScaleX="255104" custScaleY="17898" custLinFactNeighborX="136" custLinFactNeighborY="-49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6C413C-D395-4C1F-B5F0-42FF3F9912CA}" type="presOf" srcId="{5F622B3C-0E9E-485F-8B26-64443203DECF}" destId="{D61FE14C-8119-40B5-9330-6B5011C6910B}" srcOrd="0" destOrd="0" presId="urn:microsoft.com/office/officeart/2005/8/layout/vList5"/>
    <dgm:cxn modelId="{41BDA893-915B-4D99-9FD7-A32B28312599}" type="presOf" srcId="{355A520B-A8CB-439C-AD3C-44E77993B181}" destId="{DFD2F425-DAB4-4AA2-A215-B5E71800DCA8}" srcOrd="0" destOrd="0" presId="urn:microsoft.com/office/officeart/2005/8/layout/vList5"/>
    <dgm:cxn modelId="{82136911-543F-4A20-8461-7DBFB0DCE694}" type="presOf" srcId="{9CDAF842-5E53-4DCE-8183-CD6A1B22BD5C}" destId="{86732500-D7DC-49E7-82CA-4898AA914325}" srcOrd="0" destOrd="0" presId="urn:microsoft.com/office/officeart/2005/8/layout/vList5"/>
    <dgm:cxn modelId="{61AB4DA6-C7D4-4B68-A485-50447003AA51}" type="presOf" srcId="{01F15B10-EEFA-4697-99A2-8EC2DC19A867}" destId="{2A60DDC7-68F4-4CC0-982C-BC05531D78BF}" srcOrd="0" destOrd="0" presId="urn:microsoft.com/office/officeart/2005/8/layout/vList5"/>
    <dgm:cxn modelId="{E9D10DCA-4D7F-4E6C-8816-4E53C2F63E70}" type="presOf" srcId="{4FD4ECD0-8802-4243-9882-5D1CBDF8F88B}" destId="{11490524-4537-46CB-8EBE-09E4C7A872E3}" srcOrd="0" destOrd="0" presId="urn:microsoft.com/office/officeart/2005/8/layout/vList5"/>
    <dgm:cxn modelId="{578E2932-4A2A-4AA7-B2F4-5085FFD42126}" srcId="{5F622B3C-0E9E-485F-8B26-64443203DECF}" destId="{01F15B10-EEFA-4697-99A2-8EC2DC19A867}" srcOrd="1" destOrd="0" parTransId="{9D349E58-5FFC-4B0F-95C0-CBBF4C070741}" sibTransId="{C9C099AB-766B-4817-BCB4-45E9F0A75C1A}"/>
    <dgm:cxn modelId="{410E858F-63A4-4B0B-B02D-27025AEE163F}" srcId="{5F622B3C-0E9E-485F-8B26-64443203DECF}" destId="{4FD4ECD0-8802-4243-9882-5D1CBDF8F88B}" srcOrd="5" destOrd="0" parTransId="{B8E353CF-67A3-4935-9AE7-587A3325C249}" sibTransId="{3E6410BD-03C0-40F6-98E2-8B99CD63B98A}"/>
    <dgm:cxn modelId="{E4D49A60-8513-4FDC-92B7-A8BA1753E918}" srcId="{5F622B3C-0E9E-485F-8B26-64443203DECF}" destId="{355A520B-A8CB-439C-AD3C-44E77993B181}" srcOrd="0" destOrd="0" parTransId="{68749502-4178-4144-BDC6-19F0108FC120}" sibTransId="{B52D5D84-D3A7-41EA-89E2-EF739E2EC5A3}"/>
    <dgm:cxn modelId="{7786127D-0CED-4CF8-BFCF-D2E124D42990}" srcId="{5F622B3C-0E9E-485F-8B26-64443203DECF}" destId="{9CDAF842-5E53-4DCE-8183-CD6A1B22BD5C}" srcOrd="4" destOrd="0" parTransId="{012F4235-8A6B-4D7B-8C35-C35970814AF0}" sibTransId="{708208C9-F121-440B-9D64-B24DDCDEAA3F}"/>
    <dgm:cxn modelId="{F0B8738F-3995-4EBB-86DC-9318C7B08AFC}" type="presOf" srcId="{FC560FA7-ED2F-4CC8-AFE5-53F0641FE4FF}" destId="{44E0CDC3-E6AB-442E-AD86-7CC5BA6F3728}" srcOrd="0" destOrd="0" presId="urn:microsoft.com/office/officeart/2005/8/layout/vList5"/>
    <dgm:cxn modelId="{5907CBCE-767B-46EB-9FB1-6BDF0BF2E412}" type="presOf" srcId="{95E7D412-510C-49CE-8F6C-E3B1D4F39A60}" destId="{DB8D0F4E-CAC9-479E-AAC9-F482EDD8056D}" srcOrd="0" destOrd="0" presId="urn:microsoft.com/office/officeart/2005/8/layout/vList5"/>
    <dgm:cxn modelId="{3298D4C4-BF51-4C1A-A3A0-97091AF5B209}" srcId="{5F622B3C-0E9E-485F-8B26-64443203DECF}" destId="{95E7D412-510C-49CE-8F6C-E3B1D4F39A60}" srcOrd="3" destOrd="0" parTransId="{5615000A-01C2-44CC-B822-63C0D788D42A}" sibTransId="{5EF42EA1-0C42-408B-91DD-41904D629594}"/>
    <dgm:cxn modelId="{1238208A-61BC-4438-8F7D-98DE172881D5}" srcId="{5F622B3C-0E9E-485F-8B26-64443203DECF}" destId="{FC560FA7-ED2F-4CC8-AFE5-53F0641FE4FF}" srcOrd="2" destOrd="0" parTransId="{889A028E-B2BA-4C01-91D4-88101B8152A4}" sibTransId="{D24871E3-8FE2-4C2D-8A3A-066C7EDEBD31}"/>
    <dgm:cxn modelId="{B6FB49D5-CCBE-4BAF-B389-414CADC66F34}" type="presParOf" srcId="{D61FE14C-8119-40B5-9330-6B5011C6910B}" destId="{8AEF4A9D-E000-4530-8F2A-5AF332BA5CDD}" srcOrd="0" destOrd="0" presId="urn:microsoft.com/office/officeart/2005/8/layout/vList5"/>
    <dgm:cxn modelId="{D0CCB979-E3A3-4769-8415-6247555FD9AF}" type="presParOf" srcId="{8AEF4A9D-E000-4530-8F2A-5AF332BA5CDD}" destId="{DFD2F425-DAB4-4AA2-A215-B5E71800DCA8}" srcOrd="0" destOrd="0" presId="urn:microsoft.com/office/officeart/2005/8/layout/vList5"/>
    <dgm:cxn modelId="{F4D3F147-8691-403B-A5AD-53FF17A78A7C}" type="presParOf" srcId="{D61FE14C-8119-40B5-9330-6B5011C6910B}" destId="{D5260520-00C5-4A4E-B16B-2B10B05A3D24}" srcOrd="1" destOrd="0" presId="urn:microsoft.com/office/officeart/2005/8/layout/vList5"/>
    <dgm:cxn modelId="{635BCBDC-535B-4702-8EF9-F742F1A1B726}" type="presParOf" srcId="{D61FE14C-8119-40B5-9330-6B5011C6910B}" destId="{00343824-16EE-4970-B1D6-65A9255ADD50}" srcOrd="2" destOrd="0" presId="urn:microsoft.com/office/officeart/2005/8/layout/vList5"/>
    <dgm:cxn modelId="{187925D0-8CC4-4E6F-ABC2-277133B9F508}" type="presParOf" srcId="{00343824-16EE-4970-B1D6-65A9255ADD50}" destId="{2A60DDC7-68F4-4CC0-982C-BC05531D78BF}" srcOrd="0" destOrd="0" presId="urn:microsoft.com/office/officeart/2005/8/layout/vList5"/>
    <dgm:cxn modelId="{73775A21-A9DB-4930-89BE-8D77E798ACD5}" type="presParOf" srcId="{D61FE14C-8119-40B5-9330-6B5011C6910B}" destId="{D8097EDA-038E-4C03-A19A-5E33F89DAD36}" srcOrd="3" destOrd="0" presId="urn:microsoft.com/office/officeart/2005/8/layout/vList5"/>
    <dgm:cxn modelId="{8B0704DD-F364-4DE1-9E47-8D439D3B4019}" type="presParOf" srcId="{D61FE14C-8119-40B5-9330-6B5011C6910B}" destId="{FB98301E-497C-421F-8F60-AFF58F2C7EF9}" srcOrd="4" destOrd="0" presId="urn:microsoft.com/office/officeart/2005/8/layout/vList5"/>
    <dgm:cxn modelId="{2F5A80FD-267B-49D0-82C6-DEBB956C0DBF}" type="presParOf" srcId="{FB98301E-497C-421F-8F60-AFF58F2C7EF9}" destId="{44E0CDC3-E6AB-442E-AD86-7CC5BA6F3728}" srcOrd="0" destOrd="0" presId="urn:microsoft.com/office/officeart/2005/8/layout/vList5"/>
    <dgm:cxn modelId="{4B743626-549D-469F-9328-F9FC34CF6C82}" type="presParOf" srcId="{D61FE14C-8119-40B5-9330-6B5011C6910B}" destId="{DA70C945-D63A-4217-A0DB-2709216DBF43}" srcOrd="5" destOrd="0" presId="urn:microsoft.com/office/officeart/2005/8/layout/vList5"/>
    <dgm:cxn modelId="{5973A2CC-9CBD-45B1-BE33-6DEBA57BBBD2}" type="presParOf" srcId="{D61FE14C-8119-40B5-9330-6B5011C6910B}" destId="{2525D99B-9245-4284-B736-8715E4371F55}" srcOrd="6" destOrd="0" presId="urn:microsoft.com/office/officeart/2005/8/layout/vList5"/>
    <dgm:cxn modelId="{D55B2004-EE84-4024-8FDE-F12606789560}" type="presParOf" srcId="{2525D99B-9245-4284-B736-8715E4371F55}" destId="{DB8D0F4E-CAC9-479E-AAC9-F482EDD8056D}" srcOrd="0" destOrd="0" presId="urn:microsoft.com/office/officeart/2005/8/layout/vList5"/>
    <dgm:cxn modelId="{1D472F68-6DCB-463C-BCAE-FBCF3B611511}" type="presParOf" srcId="{D61FE14C-8119-40B5-9330-6B5011C6910B}" destId="{0CCF3D92-5FCE-4C91-8895-572FCF97D46A}" srcOrd="7" destOrd="0" presId="urn:microsoft.com/office/officeart/2005/8/layout/vList5"/>
    <dgm:cxn modelId="{0FBDFF01-FA6A-4BD4-AB54-145838B89E80}" type="presParOf" srcId="{D61FE14C-8119-40B5-9330-6B5011C6910B}" destId="{3F71B908-0995-41F3-9C4C-A1A09299D5BB}" srcOrd="8" destOrd="0" presId="urn:microsoft.com/office/officeart/2005/8/layout/vList5"/>
    <dgm:cxn modelId="{DBB0509F-8EBB-4732-84C9-44341EDFDE92}" type="presParOf" srcId="{3F71B908-0995-41F3-9C4C-A1A09299D5BB}" destId="{86732500-D7DC-49E7-82CA-4898AA914325}" srcOrd="0" destOrd="0" presId="urn:microsoft.com/office/officeart/2005/8/layout/vList5"/>
    <dgm:cxn modelId="{1D6C86DC-CE81-4511-B5A3-E69133D14D68}" type="presParOf" srcId="{D61FE14C-8119-40B5-9330-6B5011C6910B}" destId="{A93845CB-6D0F-45F2-8FD4-FF61F2D32FD7}" srcOrd="9" destOrd="0" presId="urn:microsoft.com/office/officeart/2005/8/layout/vList5"/>
    <dgm:cxn modelId="{2E8DF8E1-E474-4B98-8215-66B6F2DAD988}" type="presParOf" srcId="{D61FE14C-8119-40B5-9330-6B5011C6910B}" destId="{D01FE8FE-1BA9-4DA4-A66D-B66D28C11C6B}" srcOrd="10" destOrd="0" presId="urn:microsoft.com/office/officeart/2005/8/layout/vList5"/>
    <dgm:cxn modelId="{F2E7F1F7-5BD7-4BD0-8D6D-CE7716DF01C8}" type="presParOf" srcId="{D01FE8FE-1BA9-4DA4-A66D-B66D28C11C6B}" destId="{11490524-4537-46CB-8EBE-09E4C7A872E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622B3C-0E9E-485F-8B26-64443203DECF}" type="doc">
      <dgm:prSet loTypeId="urn:microsoft.com/office/officeart/2005/8/layout/vList5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55A520B-A8CB-439C-AD3C-44E77993B181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Работники образовательных учреждений и учреждений культуры, работающие в сельских населенных пунктах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2D5D84-D3A7-41EA-89E2-EF739E2EC5A3}" type="sibTrans" cxnId="{E4D49A60-8513-4FDC-92B7-A8BA1753E918}">
      <dgm:prSet/>
      <dgm:spPr/>
      <dgm:t>
        <a:bodyPr/>
        <a:lstStyle/>
        <a:p>
          <a:endParaRPr lang="ru-RU"/>
        </a:p>
      </dgm:t>
    </dgm:pt>
    <dgm:pt modelId="{68749502-4178-4144-BDC6-19F0108FC120}" type="parTrans" cxnId="{E4D49A60-8513-4FDC-92B7-A8BA1753E918}">
      <dgm:prSet/>
      <dgm:spPr/>
      <dgm:t>
        <a:bodyPr/>
        <a:lstStyle/>
        <a:p>
          <a:endParaRPr lang="ru-RU"/>
        </a:p>
      </dgm:t>
    </dgm:pt>
    <dgm:pt modelId="{D5365469-1758-40E1-B2A5-C833221F1E3D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Лица, которым был причинен ущерб в результате чрезвычайных ситуаций природного и техногенного характера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D003A5-AA1D-4899-837A-DD53B3103708}" type="parTrans" cxnId="{3889783C-FAAA-4A26-A868-98CF73F2ECE6}">
      <dgm:prSet/>
      <dgm:spPr/>
      <dgm:t>
        <a:bodyPr/>
        <a:lstStyle/>
        <a:p>
          <a:endParaRPr lang="ru-RU"/>
        </a:p>
      </dgm:t>
    </dgm:pt>
    <dgm:pt modelId="{A11BC011-A8F5-45B7-8C31-ED6283AE3759}" type="sibTrans" cxnId="{3889783C-FAAA-4A26-A868-98CF73F2ECE6}">
      <dgm:prSet/>
      <dgm:spPr/>
      <dgm:t>
        <a:bodyPr/>
        <a:lstStyle/>
        <a:p>
          <a:endParaRPr lang="ru-RU"/>
        </a:p>
      </dgm:t>
    </dgm:pt>
    <dgm:pt modelId="{AC4334D9-1048-4C39-B1EA-577309003DDA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Дети сироты и дети, оставшиеся без попечения родителей и лица из их числа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F3F949-A4E9-412F-90EA-05949179109D}" type="parTrans" cxnId="{E164B11F-7638-49EA-86D0-C4984406DDDE}">
      <dgm:prSet/>
      <dgm:spPr/>
      <dgm:t>
        <a:bodyPr/>
        <a:lstStyle/>
        <a:p>
          <a:endParaRPr lang="ru-RU"/>
        </a:p>
      </dgm:t>
    </dgm:pt>
    <dgm:pt modelId="{5861D8D7-BC0B-4351-A50A-139889EDC80B}" type="sibTrans" cxnId="{E164B11F-7638-49EA-86D0-C4984406DDDE}">
      <dgm:prSet/>
      <dgm:spPr/>
      <dgm:t>
        <a:bodyPr/>
        <a:lstStyle/>
        <a:p>
          <a:endParaRPr lang="ru-RU"/>
        </a:p>
      </dgm:t>
    </dgm:pt>
    <dgm:pt modelId="{D61FE14C-8119-40B5-9330-6B5011C6910B}" type="pres">
      <dgm:prSet presAssocID="{5F622B3C-0E9E-485F-8B26-64443203DEC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EF4A9D-E000-4530-8F2A-5AF332BA5CDD}" type="pres">
      <dgm:prSet presAssocID="{355A520B-A8CB-439C-AD3C-44E77993B181}" presName="linNode" presStyleCnt="0"/>
      <dgm:spPr/>
    </dgm:pt>
    <dgm:pt modelId="{DFD2F425-DAB4-4AA2-A215-B5E71800DCA8}" type="pres">
      <dgm:prSet presAssocID="{355A520B-A8CB-439C-AD3C-44E77993B181}" presName="parentText" presStyleLbl="node1" presStyleIdx="0" presStyleCnt="3" custScaleX="198753" custScaleY="17706" custLinFactNeighborX="22417" custLinFactNeighborY="-3726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B13BB-7B24-4B41-B0B8-2FDBA0AD6EAE}" type="pres">
      <dgm:prSet presAssocID="{B52D5D84-D3A7-41EA-89E2-EF739E2EC5A3}" presName="sp" presStyleCnt="0"/>
      <dgm:spPr/>
    </dgm:pt>
    <dgm:pt modelId="{7DD17814-07E4-4B69-8448-612BA06858F5}" type="pres">
      <dgm:prSet presAssocID="{D5365469-1758-40E1-B2A5-C833221F1E3D}" presName="linNode" presStyleCnt="0"/>
      <dgm:spPr/>
    </dgm:pt>
    <dgm:pt modelId="{0B4E3474-DD6E-4B88-9740-E6CEA2F0B00E}" type="pres">
      <dgm:prSet presAssocID="{D5365469-1758-40E1-B2A5-C833221F1E3D}" presName="parentText" presStyleLbl="node1" presStyleIdx="1" presStyleCnt="3" custScaleX="194369" custScaleY="16040" custLinFactNeighborX="28389" custLinFactNeighborY="-2162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5204C-9F51-401A-A802-C2E6883DC07C}" type="pres">
      <dgm:prSet presAssocID="{A11BC011-A8F5-45B7-8C31-ED6283AE3759}" presName="sp" presStyleCnt="0"/>
      <dgm:spPr/>
    </dgm:pt>
    <dgm:pt modelId="{8F29AA7C-7EE3-44C0-8625-9262BC2B47C4}" type="pres">
      <dgm:prSet presAssocID="{AC4334D9-1048-4C39-B1EA-577309003DDA}" presName="linNode" presStyleCnt="0"/>
      <dgm:spPr/>
    </dgm:pt>
    <dgm:pt modelId="{A6377AD3-7D96-4B86-9176-3173AE997E73}" type="pres">
      <dgm:prSet presAssocID="{AC4334D9-1048-4C39-B1EA-577309003DDA}" presName="parentText" presStyleLbl="node1" presStyleIdx="2" presStyleCnt="3" custScaleX="194369" custScaleY="14166" custLinFactNeighborX="28389" custLinFactNeighborY="-2258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89783C-FAAA-4A26-A868-98CF73F2ECE6}" srcId="{5F622B3C-0E9E-485F-8B26-64443203DECF}" destId="{D5365469-1758-40E1-B2A5-C833221F1E3D}" srcOrd="1" destOrd="0" parTransId="{43D003A5-AA1D-4899-837A-DD53B3103708}" sibTransId="{A11BC011-A8F5-45B7-8C31-ED6283AE3759}"/>
    <dgm:cxn modelId="{8B7F1DE4-00BE-4F17-99DA-7E866027BEE5}" type="presOf" srcId="{D5365469-1758-40E1-B2A5-C833221F1E3D}" destId="{0B4E3474-DD6E-4B88-9740-E6CEA2F0B00E}" srcOrd="0" destOrd="0" presId="urn:microsoft.com/office/officeart/2005/8/layout/vList5"/>
    <dgm:cxn modelId="{56056439-1F5C-4825-B863-1EE54AEB95FF}" type="presOf" srcId="{5F622B3C-0E9E-485F-8B26-64443203DECF}" destId="{D61FE14C-8119-40B5-9330-6B5011C6910B}" srcOrd="0" destOrd="0" presId="urn:microsoft.com/office/officeart/2005/8/layout/vList5"/>
    <dgm:cxn modelId="{4F7FC1FB-B09C-432D-96C6-EFFF9DB61669}" type="presOf" srcId="{AC4334D9-1048-4C39-B1EA-577309003DDA}" destId="{A6377AD3-7D96-4B86-9176-3173AE997E73}" srcOrd="0" destOrd="0" presId="urn:microsoft.com/office/officeart/2005/8/layout/vList5"/>
    <dgm:cxn modelId="{F04D7DBA-677F-4046-9007-439619965F31}" type="presOf" srcId="{355A520B-A8CB-439C-AD3C-44E77993B181}" destId="{DFD2F425-DAB4-4AA2-A215-B5E71800DCA8}" srcOrd="0" destOrd="0" presId="urn:microsoft.com/office/officeart/2005/8/layout/vList5"/>
    <dgm:cxn modelId="{E4D49A60-8513-4FDC-92B7-A8BA1753E918}" srcId="{5F622B3C-0E9E-485F-8B26-64443203DECF}" destId="{355A520B-A8CB-439C-AD3C-44E77993B181}" srcOrd="0" destOrd="0" parTransId="{68749502-4178-4144-BDC6-19F0108FC120}" sibTransId="{B52D5D84-D3A7-41EA-89E2-EF739E2EC5A3}"/>
    <dgm:cxn modelId="{E164B11F-7638-49EA-86D0-C4984406DDDE}" srcId="{5F622B3C-0E9E-485F-8B26-64443203DECF}" destId="{AC4334D9-1048-4C39-B1EA-577309003DDA}" srcOrd="2" destOrd="0" parTransId="{20F3F949-A4E9-412F-90EA-05949179109D}" sibTransId="{5861D8D7-BC0B-4351-A50A-139889EDC80B}"/>
    <dgm:cxn modelId="{9780A743-E643-4BCF-8FDE-77E71B8305CD}" type="presParOf" srcId="{D61FE14C-8119-40B5-9330-6B5011C6910B}" destId="{8AEF4A9D-E000-4530-8F2A-5AF332BA5CDD}" srcOrd="0" destOrd="0" presId="urn:microsoft.com/office/officeart/2005/8/layout/vList5"/>
    <dgm:cxn modelId="{1E52A772-90CA-47F6-911D-46271EA07026}" type="presParOf" srcId="{8AEF4A9D-E000-4530-8F2A-5AF332BA5CDD}" destId="{DFD2F425-DAB4-4AA2-A215-B5E71800DCA8}" srcOrd="0" destOrd="0" presId="urn:microsoft.com/office/officeart/2005/8/layout/vList5"/>
    <dgm:cxn modelId="{76D24618-CB53-42A4-B4F8-8711F07E5750}" type="presParOf" srcId="{D61FE14C-8119-40B5-9330-6B5011C6910B}" destId="{99BB13BB-7B24-4B41-B0B8-2FDBA0AD6EAE}" srcOrd="1" destOrd="0" presId="urn:microsoft.com/office/officeart/2005/8/layout/vList5"/>
    <dgm:cxn modelId="{DA125427-CA0A-482A-90DA-85052582203C}" type="presParOf" srcId="{D61FE14C-8119-40B5-9330-6B5011C6910B}" destId="{7DD17814-07E4-4B69-8448-612BA06858F5}" srcOrd="2" destOrd="0" presId="urn:microsoft.com/office/officeart/2005/8/layout/vList5"/>
    <dgm:cxn modelId="{08CA6F1C-6B43-428C-8823-8A84CB885AF7}" type="presParOf" srcId="{7DD17814-07E4-4B69-8448-612BA06858F5}" destId="{0B4E3474-DD6E-4B88-9740-E6CEA2F0B00E}" srcOrd="0" destOrd="0" presId="urn:microsoft.com/office/officeart/2005/8/layout/vList5"/>
    <dgm:cxn modelId="{9DAAD36F-0F95-44A4-889D-65C123396D7A}" type="presParOf" srcId="{D61FE14C-8119-40B5-9330-6B5011C6910B}" destId="{D755204C-9F51-401A-A802-C2E6883DC07C}" srcOrd="3" destOrd="0" presId="urn:microsoft.com/office/officeart/2005/8/layout/vList5"/>
    <dgm:cxn modelId="{49951408-FBA1-46E9-87E9-8593F2D512C5}" type="presParOf" srcId="{D61FE14C-8119-40B5-9330-6B5011C6910B}" destId="{8F29AA7C-7EE3-44C0-8625-9262BC2B47C4}" srcOrd="4" destOrd="0" presId="urn:microsoft.com/office/officeart/2005/8/layout/vList5"/>
    <dgm:cxn modelId="{C464902B-031C-4939-A121-7E59EE61FF49}" type="presParOf" srcId="{8F29AA7C-7EE3-44C0-8625-9262BC2B47C4}" destId="{A6377AD3-7D96-4B86-9176-3173AE997E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54C5E-08B2-4EB5-8C9D-8B3A6CF5D91C}">
      <dsp:nvSpPr>
        <dsp:cNvPr id="0" name=""/>
        <dsp:cNvSpPr/>
      </dsp:nvSpPr>
      <dsp:spPr>
        <a:xfrm>
          <a:off x="0" y="189894"/>
          <a:ext cx="4032448" cy="15382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1" kern="1200" dirty="0" smtClean="0">
              <a:latin typeface="Times New Roman" pitchFamily="18" charset="0"/>
              <a:cs typeface="Times New Roman" pitchFamily="18" charset="0"/>
            </a:rPr>
            <a:t>Количество работников органов местного самоуправления составляет 337 человек, из них 11 человек осуществляют переданные республиканские полномочия и финансируются за счет средств, поступающих из республиканского бюджета РА</a:t>
          </a:r>
          <a:endParaRPr lang="ru-RU" sz="1500" b="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055" y="234949"/>
        <a:ext cx="3942338" cy="14481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50E57-3A22-4493-8894-0E5CDC1F49DC}">
      <dsp:nvSpPr>
        <dsp:cNvPr id="0" name=""/>
        <dsp:cNvSpPr/>
      </dsp:nvSpPr>
      <dsp:spPr>
        <a:xfrm>
          <a:off x="0" y="0"/>
          <a:ext cx="2427823" cy="109108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50" kern="1200" dirty="0" smtClean="0">
              <a:latin typeface="Arial" panose="020B0604020202020204" pitchFamily="34" charset="0"/>
              <a:cs typeface="Arial" panose="020B0604020202020204" pitchFamily="34" charset="0"/>
            </a:rPr>
            <a:t>Малоимущие одиноко проживающие граждане или малоимущие семьи; приемные семьи; малоимущие многодетные семьи, имеющие в своем составе 6 и более детей до 18 лет; граждане, находящиеся в трудной жизненной ситуации</a:t>
          </a:r>
          <a:endParaRPr lang="ru-RU" sz="7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262" y="53262"/>
        <a:ext cx="2321299" cy="984560"/>
      </dsp:txXfrm>
    </dsp:sp>
    <dsp:sp modelId="{AF11F7AC-01D1-4587-914D-6F44166AA9F0}">
      <dsp:nvSpPr>
        <dsp:cNvPr id="0" name=""/>
        <dsp:cNvSpPr/>
      </dsp:nvSpPr>
      <dsp:spPr>
        <a:xfrm>
          <a:off x="1185" y="1208283"/>
          <a:ext cx="2427823" cy="108562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Малоимущие одиноко проживающие граждане или малоимущие семьи; приемные семьи; малоимущие многодетные семьи, имеющих в своем составе 6 и более детей до 18 лет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181" y="1261279"/>
        <a:ext cx="2321831" cy="979637"/>
      </dsp:txXfrm>
    </dsp:sp>
    <dsp:sp modelId="{4EAE1854-DB85-4CB1-9ACE-6FBEE15F5803}">
      <dsp:nvSpPr>
        <dsp:cNvPr id="0" name=""/>
        <dsp:cNvSpPr/>
      </dsp:nvSpPr>
      <dsp:spPr>
        <a:xfrm>
          <a:off x="11614" y="2409501"/>
          <a:ext cx="2409331" cy="88570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Лица, отбывавшие наказание назначенное судом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851" y="2452738"/>
        <a:ext cx="2322857" cy="799233"/>
      </dsp:txXfrm>
    </dsp:sp>
    <dsp:sp modelId="{9B141B01-FC48-401B-91DB-21A6FDB9B7D5}">
      <dsp:nvSpPr>
        <dsp:cNvPr id="0" name=""/>
        <dsp:cNvSpPr/>
      </dsp:nvSpPr>
      <dsp:spPr>
        <a:xfrm>
          <a:off x="12182" y="3410797"/>
          <a:ext cx="2378780" cy="123127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Участники Великой Отечественной войны, бывшие несовершеннолетние узники фашистских лагерей, вдовы участников (инвалидов) ВОВ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288" y="3470903"/>
        <a:ext cx="2258568" cy="1111058"/>
      </dsp:txXfrm>
    </dsp:sp>
    <dsp:sp modelId="{363DBDC4-ED01-4198-A1B8-97F720E0208B}">
      <dsp:nvSpPr>
        <dsp:cNvPr id="0" name=""/>
        <dsp:cNvSpPr/>
      </dsp:nvSpPr>
      <dsp:spPr>
        <a:xfrm>
          <a:off x="0" y="4707537"/>
          <a:ext cx="2427817" cy="77169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Малоимущие многодетные семьи, имеющие в своем составе 6 и более детей до 18 лет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671" y="4745208"/>
        <a:ext cx="2352475" cy="6963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2F425-DAB4-4AA2-A215-B5E71800DCA8}">
      <dsp:nvSpPr>
        <dsp:cNvPr id="0" name=""/>
        <dsp:cNvSpPr/>
      </dsp:nvSpPr>
      <dsp:spPr>
        <a:xfrm>
          <a:off x="107133" y="0"/>
          <a:ext cx="2349512" cy="59229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Молодые семьи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6047" y="28914"/>
        <a:ext cx="2291684" cy="534470"/>
      </dsp:txXfrm>
    </dsp:sp>
    <dsp:sp modelId="{2A60DDC7-68F4-4CC0-982C-BC05531D78BF}">
      <dsp:nvSpPr>
        <dsp:cNvPr id="0" name=""/>
        <dsp:cNvSpPr/>
      </dsp:nvSpPr>
      <dsp:spPr>
        <a:xfrm>
          <a:off x="81370" y="785421"/>
          <a:ext cx="2396039" cy="17107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50" kern="1200" dirty="0" smtClean="0">
              <a:latin typeface="Arial" panose="020B0604020202020204" pitchFamily="34" charset="0"/>
              <a:cs typeface="Arial" panose="020B0604020202020204" pitchFamily="34" charset="0"/>
            </a:rPr>
            <a:t>Малоимущие многодетные семьи имеющие в своем составе 6 и более детей до 18 лет; граждане, находящиеся в трудной жизненной ситуации; участники (инвалиды) ВОВ; бывшие несовершеннолетние узники фашистских лагерей, вдовы участников (инвалидов)ВОВ; лица, отбывавшие наказание, назначенное судом; граждане не имеющие регистрации по месту жительства или месту пребывания в муниципальном образовании «город Майкоп»; одиноко проживающие пенсионера, инвалиды или семьи, состоящие из нетрудоспособных членов, проживающие в неблагоустроенном жилье</a:t>
          </a:r>
          <a:endParaRPr lang="ru-RU" sz="7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4879" y="868930"/>
        <a:ext cx="2229021" cy="1543682"/>
      </dsp:txXfrm>
    </dsp:sp>
    <dsp:sp modelId="{44E0CDC3-E6AB-442E-AD86-7CC5BA6F3728}">
      <dsp:nvSpPr>
        <dsp:cNvPr id="0" name=""/>
        <dsp:cNvSpPr/>
      </dsp:nvSpPr>
      <dsp:spPr>
        <a:xfrm>
          <a:off x="82624" y="2625789"/>
          <a:ext cx="2398538" cy="94073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Граждане, которым присвоено звание «Почетный гражданин города Майкопа»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8547" y="2671712"/>
        <a:ext cx="2306692" cy="848889"/>
      </dsp:txXfrm>
    </dsp:sp>
    <dsp:sp modelId="{DB8D0F4E-CAC9-479E-AAC9-F482EDD8056D}">
      <dsp:nvSpPr>
        <dsp:cNvPr id="0" name=""/>
        <dsp:cNvSpPr/>
      </dsp:nvSpPr>
      <dsp:spPr>
        <a:xfrm>
          <a:off x="82624" y="3690753"/>
          <a:ext cx="2396011" cy="64596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Родители (законные представители), имеющие право на компенсационные выплаты, чей ребенок посещает дошкольное образовательное учреждение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4157" y="3722286"/>
        <a:ext cx="2332945" cy="582899"/>
      </dsp:txXfrm>
    </dsp:sp>
    <dsp:sp modelId="{86732500-D7DC-49E7-82CA-4898AA914325}">
      <dsp:nvSpPr>
        <dsp:cNvPr id="0" name=""/>
        <dsp:cNvSpPr/>
      </dsp:nvSpPr>
      <dsp:spPr>
        <a:xfrm>
          <a:off x="82624" y="4460909"/>
          <a:ext cx="2352213" cy="59291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Лица, замещавшие должности муниципальной службы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1567" y="4489852"/>
        <a:ext cx="2294327" cy="535024"/>
      </dsp:txXfrm>
    </dsp:sp>
    <dsp:sp modelId="{11490524-4537-46CB-8EBE-09E4C7A872E3}">
      <dsp:nvSpPr>
        <dsp:cNvPr id="0" name=""/>
        <dsp:cNvSpPr/>
      </dsp:nvSpPr>
      <dsp:spPr>
        <a:xfrm>
          <a:off x="82624" y="5252172"/>
          <a:ext cx="2352213" cy="68561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Работники образовательных учреждений и учреждений культуры, проживающие и работающие в сельских  населенных пунктах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6093" y="5285641"/>
        <a:ext cx="2285275" cy="6186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2F425-DAB4-4AA2-A215-B5E71800DCA8}">
      <dsp:nvSpPr>
        <dsp:cNvPr id="0" name=""/>
        <dsp:cNvSpPr/>
      </dsp:nvSpPr>
      <dsp:spPr>
        <a:xfrm>
          <a:off x="722424" y="0"/>
          <a:ext cx="2318512" cy="92188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Работники образовательных учреждений и учреждений культуры, работающие в сельских населенных пунктах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7427" y="45003"/>
        <a:ext cx="2228506" cy="831881"/>
      </dsp:txXfrm>
    </dsp:sp>
    <dsp:sp modelId="{0B4E3474-DD6E-4B88-9740-E6CEA2F0B00E}">
      <dsp:nvSpPr>
        <dsp:cNvPr id="0" name=""/>
        <dsp:cNvSpPr/>
      </dsp:nvSpPr>
      <dsp:spPr>
        <a:xfrm>
          <a:off x="792089" y="1152125"/>
          <a:ext cx="2267371" cy="83514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Лица, которым был причинен ущерб в результате чрезвычайных ситуаций природного и техногенного характера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2857" y="1192893"/>
        <a:ext cx="2185835" cy="753609"/>
      </dsp:txXfrm>
    </dsp:sp>
    <dsp:sp modelId="{A6377AD3-7D96-4B86-9176-3173AE997E73}">
      <dsp:nvSpPr>
        <dsp:cNvPr id="0" name=""/>
        <dsp:cNvSpPr/>
      </dsp:nvSpPr>
      <dsp:spPr>
        <a:xfrm>
          <a:off x="792089" y="2197566"/>
          <a:ext cx="2267371" cy="73757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Дети сироты и дети, оставшиеся без попечения родителей и лица из их числа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8094" y="2233571"/>
        <a:ext cx="2195361" cy="665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8938" cy="496888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0638" y="0"/>
            <a:ext cx="2928937" cy="496888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pPr>
              <a:defRPr/>
            </a:pPr>
            <a:fld id="{16D3BE1B-4B58-450B-9C13-245AB6731872}" type="datetimeFigureOut">
              <a:rPr lang="ru-RU"/>
              <a:pPr>
                <a:defRPr/>
              </a:pPr>
              <a:t>08.05.2019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8" rIns="91436" bIns="45718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36" tIns="45718" rIns="91436" bIns="45718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28938" cy="496887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0638" y="9444038"/>
            <a:ext cx="2928937" cy="496887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pPr>
              <a:defRPr/>
            </a:pPr>
            <a:fld id="{7E692B36-9495-4C27-A8C1-E860751462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6603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84544C2-EA03-4ED1-B639-064DD107D13D}" type="slidenum">
              <a:rPr lang="ru-RU" altLang="ru-RU" sz="1200" smtClean="0"/>
              <a:pPr eaLnBrk="1" hangingPunct="1"/>
              <a:t>3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65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3DB794CE-DF7B-4A81-9C47-3851A7418017}" type="slidenum">
              <a:rPr lang="ru-RU" altLang="ru-RU" sz="1200" smtClean="0"/>
              <a:pPr eaLnBrk="1" hangingPunct="1"/>
              <a:t>71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983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D030FF61-F340-484F-8F24-F34DE9C2525F}" type="slidenum">
              <a:rPr lang="ru-RU" altLang="ru-RU" sz="1200" smtClean="0"/>
              <a:pPr eaLnBrk="1" hangingPunct="1"/>
              <a:t>4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03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943D98D4-2477-4BAA-8658-B9BF11C21A13}" type="slidenum">
              <a:rPr lang="ru-RU" altLang="ru-RU" sz="1200" smtClean="0"/>
              <a:pPr eaLnBrk="1" hangingPunct="1"/>
              <a:t>11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24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57362848-8B82-4035-A00B-706EA6302F0D}" type="slidenum">
              <a:rPr lang="ru-RU" altLang="ru-RU" sz="1200" smtClean="0">
                <a:solidFill>
                  <a:srgbClr val="000000"/>
                </a:solidFill>
              </a:rPr>
              <a:pPr eaLnBrk="1" hangingPunct="1"/>
              <a:t>65</a:t>
            </a:fld>
            <a:endParaRPr lang="ru-RU" alt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34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7A996172-B63F-4E97-9C1B-21C3414FB06E}" type="slidenum">
              <a:rPr lang="ru-RU" altLang="ru-RU" sz="1200" smtClean="0"/>
              <a:pPr eaLnBrk="1" hangingPunct="1"/>
              <a:t>66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44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AE7FEF70-1434-473A-830D-D1C93070A528}" type="slidenum">
              <a:rPr lang="ru-RU" altLang="ru-RU" sz="1200" smtClean="0">
                <a:solidFill>
                  <a:srgbClr val="000000"/>
                </a:solidFill>
              </a:rPr>
              <a:pPr eaLnBrk="1" hangingPunct="1"/>
              <a:t>69</a:t>
            </a:fld>
            <a:endParaRPr lang="ru-RU" alt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54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9845D20-2BAF-468F-A67B-1143A889956B}" type="slidenum">
              <a:rPr lang="ru-RU" altLang="ru-RU" sz="1200" smtClean="0">
                <a:solidFill>
                  <a:srgbClr val="000000"/>
                </a:solidFill>
              </a:rPr>
              <a:pPr eaLnBrk="1" hangingPunct="1"/>
              <a:t>70</a:t>
            </a:fld>
            <a:endParaRPr lang="ru-RU" alt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E48A96-E1BB-4C8F-80B2-32A47A48A9D5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328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BD9794-A4CC-42D0-9A65-24C6B9EF4076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BD9794-A4CC-42D0-9A65-24C6B9EF4076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4867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867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BD9794-A4CC-42D0-9A65-24C6B9EF4076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2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BD9794-A4CC-42D0-9A65-24C6B9EF4076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0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502FD-FED6-4763-8122-AF929CD5F217}" type="datetimeFigureOut">
              <a:rPr lang="ru-RU" smtClean="0"/>
              <a:pPr>
                <a:defRPr/>
              </a:pPr>
              <a:t>08.05.2019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E6FF6-11DF-410C-8676-8F97DACCFEB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34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52DE5-FC86-45E2-A7BE-6AB2A705FDF9}" type="datetimeFigureOut">
              <a:rPr lang="ru-RU" smtClean="0"/>
              <a:pPr>
                <a:defRPr/>
              </a:pPr>
              <a:t>08.05.2019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ED2D0-58FF-47BF-87E1-3E1208413FE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78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BD9794-A4CC-42D0-9A65-24C6B9EF4076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6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>
                <a:sym typeface="Arial" pitchFamily="34" charset="0"/>
              </a:rPr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BD9794-A4CC-42D0-9A65-24C6B9EF4076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3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BD9794-A4CC-42D0-9A65-24C6B9EF4076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64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64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BD9794-A4CC-42D0-9A65-24C6B9EF4076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5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AA905C1-1862-44CD-A4F1-8EC07E5012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629281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787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867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5F2AD-91D4-487E-AC66-2B7759EDB87E}" type="datetimeFigureOut">
              <a:rPr lang="ru-RU" smtClean="0"/>
              <a:pPr>
                <a:defRPr/>
              </a:pPr>
              <a:t>08.05.2019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17387-CC8B-419A-97C2-60C9A647664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9185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52DE5-FC86-45E2-A7BE-6AB2A705FDF9}" type="datetimeFigureOut">
              <a:rPr lang="ru-RU" smtClean="0"/>
              <a:pPr>
                <a:defRPr/>
              </a:pPr>
              <a:t>08.05.2019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ED2D0-58FF-47BF-87E1-3E1208413FE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94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AA905C1-1862-44CD-A4F1-8EC07E5012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629281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787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502FD-FED6-4763-8122-AF929CD5F217}" type="datetimeFigureOut">
              <a:rPr lang="ru-RU" smtClean="0"/>
              <a:pPr>
                <a:defRPr/>
              </a:pPr>
              <a:t>08.05.2019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E6FF6-11DF-410C-8676-8F97DACCFEB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097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40B59-8489-4591-B26B-D4F5795803E3}" type="datetimeFigureOut">
              <a:rPr lang="ru-RU" smtClean="0"/>
              <a:pPr>
                <a:defRPr/>
              </a:pPr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0E586-DE9A-43D5-8A1B-32ACE36E7B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345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87" r:id="rId1"/>
    <p:sldLayoutId id="2147486788" r:id="rId2"/>
    <p:sldLayoutId id="2147486789" r:id="rId3"/>
    <p:sldLayoutId id="2147486790" r:id="rId4"/>
    <p:sldLayoutId id="2147486791" r:id="rId5"/>
    <p:sldLayoutId id="2147486792" r:id="rId6"/>
    <p:sldLayoutId id="2147486793" r:id="rId7"/>
    <p:sldLayoutId id="2147486794" r:id="rId8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96" r:id="rId1"/>
    <p:sldLayoutId id="2147486797" r:id="rId2"/>
    <p:sldLayoutId id="2147486798" r:id="rId3"/>
    <p:sldLayoutId id="2147486799" r:id="rId4"/>
    <p:sldLayoutId id="2147486800" r:id="rId5"/>
    <p:sldLayoutId id="2147486801" r:id="rId6"/>
    <p:sldLayoutId id="2147486802" r:id="rId7"/>
    <p:sldLayoutId id="2147486803" r:id="rId8"/>
    <p:sldLayoutId id="2147486804" r:id="rId9"/>
    <p:sldLayoutId id="2147486805" r:id="rId10"/>
    <p:sldLayoutId id="21474868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itchFamily="34" charset="0"/>
              </a:rPr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itchFamily="34" charset="0"/>
              </a:rPr>
              <a:t>第二级</a:t>
            </a:r>
          </a:p>
          <a:p>
            <a:pPr lvl="2"/>
            <a:r>
              <a:rPr lang="zh-CN" smtClean="0">
                <a:sym typeface="Arial" pitchFamily="34" charset="0"/>
              </a:rPr>
              <a:t>第三级</a:t>
            </a:r>
          </a:p>
          <a:p>
            <a:pPr lvl="3"/>
            <a:r>
              <a:rPr lang="zh-CN" smtClean="0">
                <a:sym typeface="Arial" pitchFamily="34" charset="0"/>
              </a:rPr>
              <a:t>第四级</a:t>
            </a:r>
          </a:p>
          <a:p>
            <a:pPr lvl="4"/>
            <a:r>
              <a:rPr lang="zh-CN" smtClean="0">
                <a:sym typeface="Arial" pitchFamily="34" charset="0"/>
              </a:rPr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宋体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charset="-122"/>
              </a:defRPr>
            </a:lvl1pPr>
          </a:lstStyle>
          <a:p>
            <a:pPr>
              <a:defRPr/>
            </a:pPr>
            <a:fld id="{438933F5-8E35-480A-8A78-E9C73C4BFFA4}" type="slidenum">
              <a:rPr lang="ru-RU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62" r:id="rId1"/>
    <p:sldLayoutId id="2147486863" r:id="rId2"/>
    <p:sldLayoutId id="2147486864" r:id="rId3"/>
    <p:sldLayoutId id="2147486865" r:id="rId4"/>
    <p:sldLayoutId id="2147486866" r:id="rId5"/>
    <p:sldLayoutId id="2147486867" r:id="rId6"/>
    <p:sldLayoutId id="2147486868" r:id="rId7"/>
    <p:sldLayoutId id="2147486869" r:id="rId8"/>
    <p:sldLayoutId id="2147486870" r:id="rId9"/>
    <p:sldLayoutId id="2147486871" r:id="rId10"/>
    <p:sldLayoutId id="2147486872" r:id="rId11"/>
    <p:sldLayoutId id="21474868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  <a:sym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微软雅黑" charset="-122"/>
          <a:sym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微软雅黑" charset="-122"/>
          <a:sym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微软雅黑" charset="-122"/>
          <a:sym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微软雅黑" charset="-122"/>
          <a:sym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微软雅黑" charset="-122"/>
          <a:sym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微软雅黑" charset="-122"/>
          <a:sym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微软雅黑" charset="-122"/>
          <a:sym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微软雅黑" charset="-122"/>
          <a:sym typeface="Arial" pitchFamily="34" charset="0"/>
        </a:defRPr>
      </a:lvl9pPr>
    </p:titleStyle>
    <p:bodyStyle>
      <a:lvl1pPr marL="342900" indent="-342900" algn="l" defTabSz="0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42950" indent="-285750" algn="l" defTabSz="0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Wingdings" pitchFamily="2" charset="2"/>
        <a:buChar char="–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2pPr>
      <a:lvl3pPr marL="1143000" indent="-228600" algn="l" defTabSz="0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Wingdings" pitchFamily="2" charset="2"/>
        <a:buChar char="•"/>
        <a:defRPr>
          <a:solidFill>
            <a:schemeClr val="tx1"/>
          </a:solidFill>
          <a:latin typeface="+mn-lt"/>
          <a:ea typeface="+mn-ea"/>
          <a:sym typeface="Arial" pitchFamily="34" charset="0"/>
        </a:defRPr>
      </a:lvl3pPr>
      <a:lvl4pPr marL="1600200" indent="-228600" algn="l" defTabSz="0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Wingdings" pitchFamily="2" charset="2"/>
        <a:buChar char="–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4pPr>
      <a:lvl5pPr marL="2057400" indent="-228600" algn="l" defTabSz="0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Wingdings" pitchFamily="2" charset="2"/>
        <a:buChar char="»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5pPr>
      <a:lvl6pPr marL="2514600" indent="-228600" algn="l" defTabSz="0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Wingdings" pitchFamily="2" charset="2"/>
        <a:buChar char="»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Wingdings" pitchFamily="2" charset="2"/>
        <a:buChar char="»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Wingdings" pitchFamily="2" charset="2"/>
        <a:buChar char="»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Wingdings" pitchFamily="2" charset="2"/>
        <a:buChar char="»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emf"/><Relationship Id="rId4" Type="http://schemas.openxmlformats.org/officeDocument/2006/relationships/oleObject" Target="../embeddings/_____Microsoft_Excel_97-20032.xls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2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998092"/>
            <a:ext cx="8704804" cy="4291473"/>
          </a:xfr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982588" y="548680"/>
            <a:ext cx="8135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 ОБ ИСПОЛНЕНИИ БЮДЖЕТА МУНИЦИПАЛЬНОГО ОБРАЗОВАНИЯ </a:t>
            </a:r>
            <a:endParaRPr lang="ru-RU" alt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 МАЙКОП» ЗА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468028" y="4562668"/>
            <a:ext cx="81359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r>
              <a:rPr lang="ru-RU" alt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endParaRPr lang="ru-RU" alt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8" name="TextBox 12"/>
          <p:cNvSpPr txBox="1">
            <a:spLocks noChangeArrowheads="1"/>
          </p:cNvSpPr>
          <p:nvPr/>
        </p:nvSpPr>
        <p:spPr bwMode="auto">
          <a:xfrm>
            <a:off x="395537" y="5445224"/>
            <a:ext cx="8280151" cy="83099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Разработчик: Финансовое управление администрации муниципального образования «Город Майкоп»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939408"/>
              </p:ext>
            </p:extLst>
          </p:nvPr>
        </p:nvGraphicFramePr>
        <p:xfrm>
          <a:off x="2051050" y="90488"/>
          <a:ext cx="6913563" cy="1196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3563"/>
              </a:tblGrid>
              <a:tr h="1196975"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6">
                            <a:lumMod val="75000"/>
                          </a:schemeClr>
                        </a:buClr>
                        <a:buSzPct val="128000"/>
                        <a:buFont typeface="Georgia" pitchFamily="18" charset="0"/>
                        <a:buNone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Оценка потерь бюджета муниципального образования </a:t>
                      </a:r>
                    </a:p>
                    <a:p>
                      <a:pPr marL="0" indent="0" algn="ctr" defTabSz="914400" rtl="0" eaLnBrk="1" fontAlgn="auto" latinLnBrk="0" hangingPunct="1"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6">
                            <a:lumMod val="75000"/>
                          </a:schemeClr>
                        </a:buClr>
                        <a:buSzPct val="128000"/>
                        <a:buFont typeface="Georgia" pitchFamily="18" charset="0"/>
                        <a:buNone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«Город Майкоп» от предоставления льгот, установленных местными нормативными правовыми актами  по состоянию на 01.01.2019 (по данным МИФНС №1 по РА за 2017 год)</a:t>
                      </a:r>
                      <a:endParaRPr lang="ru-RU" sz="1800" b="1" kern="12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+mj-ea"/>
                        <a:cs typeface="Times New Roman" pitchFamily="18" charset="0"/>
                      </a:endParaRPr>
                    </a:p>
                  </a:txBody>
                  <a:tcPr marL="7622" marR="7622" marT="7615" marB="0" anchor="b"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759701"/>
              </p:ext>
            </p:extLst>
          </p:nvPr>
        </p:nvGraphicFramePr>
        <p:xfrm>
          <a:off x="395288" y="1557338"/>
          <a:ext cx="8604249" cy="5099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5875"/>
                <a:gridCol w="2180412"/>
                <a:gridCol w="1684290"/>
                <a:gridCol w="1041224"/>
                <a:gridCol w="1041224"/>
                <a:gridCol w="1041224"/>
              </a:tblGrid>
              <a:tr h="10743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Категория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получателей льготы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Основание  введения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 предоставления льготы (экономическая или социальная эффективность)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Порядок применения льготы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1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получателей льгот  (чел)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1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 выпадающих доходов (тыс. руб.)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4" marB="0" anchor="ctr">
                    <a:solidFill>
                      <a:schemeClr val="accent5"/>
                    </a:solidFill>
                  </a:tcPr>
                </a:tc>
              </a:tr>
              <a:tr h="272126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налог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472458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kern="120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Ветераны и инвалиды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Постановление СНД</a:t>
                      </a:r>
                      <a:b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муниципального образования «Город Майкоп»</a:t>
                      </a:r>
                      <a:b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 25 ноября 2005 г. № 754</a:t>
                      </a:r>
                      <a:b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 земельном налоге на территории муниципального образования «Город Майкоп» (с изменениями и дополнениями)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b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социальная</a:t>
                      </a:r>
                    </a:p>
                    <a:p>
                      <a:pPr algn="ctr" fontAlgn="b"/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b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размере   100%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b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</a:t>
                      </a: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115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</a:t>
                      </a: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47,0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</a:tr>
              <a:tr h="222712">
                <a:tc gridSpan="6">
                  <a:txBody>
                    <a:bodyPr/>
                    <a:lstStyle/>
                    <a:p>
                      <a:pPr marL="0" lvl="0" indent="0" algn="ctr" defTabSz="914400" rtl="0" eaLnBrk="1" fontAlgn="b" latinLnBrk="0" hangingPunct="1">
                        <a:buFont typeface="+mj-lt"/>
                        <a:buNone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8381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Владельцы имущества из многодетных семей, имеющих пять и более детей в возрасте до 18 лет.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Решение СНД муниципального образования </a:t>
                      </a:r>
                      <a:b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«Город Майкоп» </a:t>
                      </a:r>
                      <a:b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 26 ноября 2014 г. № 87-рс </a:t>
                      </a:r>
                      <a:b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 налоге на имущество физических лиц на территории муниципального образования «Город Майкоп»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(с изменениями и дополнениями)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b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социальная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размере   100%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</a:t>
                      </a: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30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14,0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</a:tr>
              <a:tr h="219219">
                <a:tc>
                  <a:txBody>
                    <a:bodyPr/>
                    <a:lstStyle/>
                    <a:p>
                      <a:pPr marL="0" lvl="0" indent="0" algn="ctr" fontAlgn="b">
                        <a:buFont typeface="+mj-lt"/>
                        <a:buNone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Всего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b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145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61,0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</a:tr>
            </a:tbl>
          </a:graphicData>
        </a:graphic>
      </p:graphicFrame>
      <p:pic>
        <p:nvPicPr>
          <p:cNvPr id="27707" name="Picture 61" descr="D:\User\Documents\Человеки\Человеки 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200"/>
            <a:ext cx="180022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488847"/>
              </p:ext>
            </p:extLst>
          </p:nvPr>
        </p:nvGraphicFramePr>
        <p:xfrm>
          <a:off x="1547813" y="188913"/>
          <a:ext cx="7200900" cy="8305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00900"/>
              </a:tblGrid>
              <a:tr h="830262"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6">
                            <a:lumMod val="75000"/>
                          </a:schemeClr>
                        </a:buClr>
                        <a:buSzPct val="128000"/>
                        <a:buFont typeface="Georgia" pitchFamily="18" charset="0"/>
                        <a:buNone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Динамика поступлений налоговых доходов в бюджет муниципального образования </a:t>
                      </a:r>
                    </a:p>
                    <a:p>
                      <a:pPr marL="0" indent="0" algn="ctr" defTabSz="914400" rtl="0" eaLnBrk="1" fontAlgn="auto" latinLnBrk="0" hangingPunct="1"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6">
                            <a:lumMod val="75000"/>
                          </a:schemeClr>
                        </a:buClr>
                        <a:buSzPct val="128000"/>
                        <a:buFont typeface="Georgia" pitchFamily="18" charset="0"/>
                        <a:buNone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«Город Майкоп» в 2016-2018 </a:t>
                      </a:r>
                      <a:r>
                        <a:rPr lang="ru-RU" sz="1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г.г</a:t>
                      </a:r>
                      <a:r>
                        <a:rPr lang="ru-RU" sz="1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. </a:t>
                      </a:r>
                      <a:endParaRPr lang="ru-RU" sz="1800" b="1" kern="12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+mj-ea"/>
                        <a:cs typeface="Times New Roman" pitchFamily="18" charset="0"/>
                      </a:endParaRPr>
                    </a:p>
                  </a:txBody>
                  <a:tcPr marL="7622" marR="7622" marT="7587" marB="0" anchor="b">
                    <a:noFill/>
                  </a:tcPr>
                </a:tc>
              </a:tr>
            </a:tbl>
          </a:graphicData>
        </a:graphic>
      </p:graphicFrame>
      <p:sp>
        <p:nvSpPr>
          <p:cNvPr id="28680" name="TextBox 5"/>
          <p:cNvSpPr txBox="1">
            <a:spLocks noChangeArrowheads="1"/>
          </p:cNvSpPr>
          <p:nvPr/>
        </p:nvSpPr>
        <p:spPr bwMode="auto">
          <a:xfrm rot="10800000" flipV="1">
            <a:off x="7777163" y="1071563"/>
            <a:ext cx="863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293699"/>
              </p:ext>
            </p:extLst>
          </p:nvPr>
        </p:nvGraphicFramePr>
        <p:xfrm>
          <a:off x="539552" y="1347789"/>
          <a:ext cx="8280400" cy="49197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0356"/>
                <a:gridCol w="1308632"/>
                <a:gridCol w="1292272"/>
                <a:gridCol w="1329140"/>
              </a:tblGrid>
              <a:tr h="4133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9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</a:t>
                      </a:r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9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9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9" marB="0" anchor="b">
                    <a:solidFill>
                      <a:schemeClr val="accent5"/>
                    </a:solidFill>
                  </a:tcPr>
                </a:tc>
              </a:tr>
              <a:tr h="22291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прибыль, доходы: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543 425,1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565 808,7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633 294,0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</a:tr>
              <a:tr h="22291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     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543 425,1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565 808,7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633 294,0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</a:tr>
              <a:tr h="22291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товары ( работы, услуги ):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28 734,2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22 267,6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24 177,4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</a:tr>
              <a:tr h="375341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по подакцизным товарам (продукции), производимым в РФ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28 734,2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22 267,6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24 177,4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</a:tr>
              <a:tr h="27079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доход: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248 901,4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260 321,3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294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192,1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</a:tr>
              <a:tr h="279274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налог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взимаемый в связи с применением УСН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146 463,4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160 112,7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206 701,5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</a:tr>
              <a:tr h="22291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ед. налог на вмененный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видов деятельности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99 377,1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93 100,2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83 150,5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</a:tr>
              <a:tr h="22291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ед. сельскохозяйственный  налог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1 351,5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4 579,0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1 621,2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</a:tr>
              <a:tr h="22291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связи с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применением патентной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системы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1 709,4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2 529,4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2 718,9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</a:tr>
              <a:tr h="22291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имущество: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187 255,0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200 082,4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195 564,3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</a:tr>
              <a:tr h="22291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налог на имущество физических лиц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23 106,5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32 843,8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40 397,8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</a:tr>
              <a:tr h="22291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- налог на имущество организаций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80 651,1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86 475,3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98 972,3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</a:tr>
              <a:tr h="22291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земельный  налог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83 497,4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80 763,3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56 194,2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</a:tr>
              <a:tr h="37534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Налоги, сборы и регул. платежи  за пользование природ. ресурсами: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2 657,2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6 816,5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6 328,1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</a:tr>
              <a:tr h="226233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налог на добычу общераспространенных полезных ископаемых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2 657,2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328,1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</a:tr>
              <a:tr h="22291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25 892,8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21 913,0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24 525,6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</a:tr>
              <a:tr h="2310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Задолженность и перерасчеты по отмен. налогам и сборам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</a:tr>
              <a:tr h="296353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Итого 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1 036 868,8</a:t>
                      </a: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077 224,8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1 178 082,4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/>
                </a:tc>
              </a:tr>
            </a:tbl>
          </a:graphicData>
        </a:graphic>
      </p:graphicFrame>
      <p:pic>
        <p:nvPicPr>
          <p:cNvPr id="28783" name="Picture 60" descr="D:\User\Documents\Человеки\Человеки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1440284" cy="112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724841"/>
              </p:ext>
            </p:extLst>
          </p:nvPr>
        </p:nvGraphicFramePr>
        <p:xfrm>
          <a:off x="827088" y="115888"/>
          <a:ext cx="8316912" cy="8651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16912"/>
              </a:tblGrid>
              <a:tr h="865187"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6">
                            <a:lumMod val="75000"/>
                          </a:schemeClr>
                        </a:buClr>
                        <a:buSzPct val="128000"/>
                        <a:buFont typeface="Georgia" pitchFamily="18" charset="0"/>
                        <a:buNone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Динамика поступлений неналоговых доходов в бюджет </a:t>
                      </a:r>
                    </a:p>
                    <a:p>
                      <a:pPr marL="0" indent="0" algn="ctr" defTabSz="914400" rtl="0" eaLnBrk="1" fontAlgn="auto" latinLnBrk="0" hangingPunct="1"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6">
                            <a:lumMod val="75000"/>
                          </a:schemeClr>
                        </a:buClr>
                        <a:buSzPct val="128000"/>
                        <a:buFont typeface="Georgia" pitchFamily="18" charset="0"/>
                        <a:buNone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муниципального</a:t>
                      </a:r>
                      <a:r>
                        <a:rPr lang="ru-RU" sz="18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  </a:t>
                      </a:r>
                      <a:r>
                        <a:rPr lang="ru-RU" sz="1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образования</a:t>
                      </a:r>
                      <a:r>
                        <a:rPr lang="ru-RU" sz="18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indent="0" algn="ctr" defTabSz="914400" rtl="0" eaLnBrk="1" fontAlgn="auto" latinLnBrk="0" hangingPunct="1"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6">
                            <a:lumMod val="75000"/>
                          </a:schemeClr>
                        </a:buClr>
                        <a:buSzPct val="128000"/>
                        <a:buFont typeface="Georgia" pitchFamily="18" charset="0"/>
                        <a:buNone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«Город Майкоп» в 2016-2018  </a:t>
                      </a:r>
                      <a:r>
                        <a:rPr lang="ru-RU" sz="1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г.г</a:t>
                      </a:r>
                      <a:r>
                        <a:rPr lang="ru-RU" sz="1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.</a:t>
                      </a:r>
                      <a:endParaRPr lang="ru-RU" sz="1800" b="1" kern="12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+mj-ea"/>
                        <a:cs typeface="Times New Roman" pitchFamily="18" charset="0"/>
                      </a:endParaRPr>
                    </a:p>
                  </a:txBody>
                  <a:tcPr marL="7622" marR="7622" marT="7609" marB="0" anchor="b">
                    <a:noFill/>
                  </a:tcPr>
                </a:tc>
              </a:tr>
            </a:tbl>
          </a:graphicData>
        </a:graphic>
      </p:graphicFrame>
      <p:sp>
        <p:nvSpPr>
          <p:cNvPr id="29704" name="TextBox 5"/>
          <p:cNvSpPr txBox="1">
            <a:spLocks noChangeArrowheads="1"/>
          </p:cNvSpPr>
          <p:nvPr/>
        </p:nvSpPr>
        <p:spPr bwMode="auto">
          <a:xfrm>
            <a:off x="8101013" y="1076325"/>
            <a:ext cx="830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946089"/>
              </p:ext>
            </p:extLst>
          </p:nvPr>
        </p:nvGraphicFramePr>
        <p:xfrm>
          <a:off x="323528" y="1324447"/>
          <a:ext cx="8680450" cy="51292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81469"/>
                <a:gridCol w="1423384"/>
                <a:gridCol w="1405591"/>
                <a:gridCol w="1370006"/>
              </a:tblGrid>
              <a:tr h="5379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3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</a:t>
                      </a:r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3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3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3" marB="0" anchor="b">
                    <a:solidFill>
                      <a:schemeClr val="accent5"/>
                    </a:solidFill>
                  </a:tcPr>
                </a:tc>
              </a:tr>
              <a:tr h="43535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Доходы от использования имущества, находящегося в государственной и муниципальной собственности: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73 161,2</a:t>
                      </a: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74 221,8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70 244,6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</a:tr>
              <a:tr h="558365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доходы в виде прибыли, приходящейся на доли в уставных (складочных) капиталах хозяйственных товариществ и обществ, или дивидендов по акциям, принадлежащим городским округам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1 393,7</a:t>
                      </a: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1 333,8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</a:tr>
              <a:tr h="917367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71 689,1</a:t>
                      </a: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73 357,2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67 290,2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</a:tr>
              <a:tr h="558365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доходы от перечисления части прибыли, остающейся после уплаты налогов и иных обязательных платежей  муниципальных унитарных предприятий, созданных городскими округами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78,4</a:t>
                      </a: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1 620,6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</a:tr>
              <a:tr h="222965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Платежи при пользовании природными ресурсами: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6 906,9</a:t>
                      </a: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4 125,3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3 980,4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</a:tr>
              <a:tr h="222965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плата за негативное воздействие на окружающую среду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6 906,9</a:t>
                      </a: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4 125,3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3 980,4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</a:tr>
              <a:tr h="37542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2 153,7</a:t>
                      </a: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59 620,2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11 323,6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</a:tr>
              <a:tr h="222965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Доходы от продажи материальных и нематериальных активов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55 953,6</a:t>
                      </a: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59 405,3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46 326,5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</a:tr>
              <a:tr h="269373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Административные платежи и сборы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4 124,6</a:t>
                      </a: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2 416,9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140,2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</a:tr>
              <a:tr h="269373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Штрафы, санкции, возмещение ущерба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23 406,4</a:t>
                      </a: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39 752,5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23 676,1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</a:tr>
              <a:tr h="269373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1 057,9</a:t>
                      </a: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1 768,6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4 271,7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</a:tr>
              <a:tr h="269373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Итого 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166 764,3</a:t>
                      </a: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241 310,6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159 963,1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8888" y="328613"/>
            <a:ext cx="6273800" cy="69532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поступления </a:t>
            </a:r>
            <a:br>
              <a:rPr lang="ru-RU" altLang="ru-RU" sz="18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налоговых и неналоговых доходов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40650" y="836613"/>
            <a:ext cx="12954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sz="1400" dirty="0"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Arial" charset="0"/>
              </a:rPr>
              <a:t>тыс. руб.</a:t>
            </a:r>
          </a:p>
        </p:txBody>
      </p:sp>
      <p:graphicFrame>
        <p:nvGraphicFramePr>
          <p:cNvPr id="30724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638544"/>
              </p:ext>
            </p:extLst>
          </p:nvPr>
        </p:nvGraphicFramePr>
        <p:xfrm>
          <a:off x="738188" y="1236663"/>
          <a:ext cx="7629525" cy="535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0" name="Лист" r:id="rId3" imgW="7477041" imgH="5248301" progId="Excel.Sheet.8">
                  <p:embed/>
                </p:oleObj>
              </mc:Choice>
              <mc:Fallback>
                <p:oleObj name="Лист" r:id="rId3" imgW="7477041" imgH="5248301" progId="Excel.Sheet.8">
                  <p:embed/>
                  <p:pic>
                    <p:nvPicPr>
                      <p:cNvPr id="0" name="Объект 1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1236663"/>
                        <a:ext cx="7629525" cy="5354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0" y="234950"/>
            <a:ext cx="9001125" cy="6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rgbClr val="0000FF"/>
                </a:solidFill>
                <a:effectLst/>
              </a:rPr>
              <a:t>                 </a:t>
            </a:r>
            <a:r>
              <a:rPr lang="ru-RU" altLang="ru-RU" sz="18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Объем поступлений по основным доходным источникам</a:t>
            </a:r>
          </a:p>
        </p:txBody>
      </p:sp>
      <p:sp>
        <p:nvSpPr>
          <p:cNvPr id="34834" name="TextBox 15"/>
          <p:cNvSpPr txBox="1">
            <a:spLocks noChangeArrowheads="1"/>
          </p:cNvSpPr>
          <p:nvPr/>
        </p:nvSpPr>
        <p:spPr bwMode="auto">
          <a:xfrm>
            <a:off x="7248525" y="1150938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sz="1600" dirty="0">
                <a:solidFill>
                  <a:srgbClr val="000000">
                    <a:lumMod val="50000"/>
                    <a:lumOff val="50000"/>
                  </a:srgbClr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13466" y="5661248"/>
            <a:ext cx="8356416" cy="8032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37" name="TextBox 30"/>
          <p:cNvSpPr txBox="1">
            <a:spLocks noChangeArrowheads="1"/>
          </p:cNvSpPr>
          <p:nvPr/>
        </p:nvSpPr>
        <p:spPr bwMode="auto">
          <a:xfrm>
            <a:off x="935038" y="5643563"/>
            <a:ext cx="128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sz="1400" dirty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НДФЛ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853646" y="6187371"/>
            <a:ext cx="142876" cy="142876"/>
          </a:xfrm>
          <a:prstGeom prst="rect">
            <a:avLst/>
          </a:prstGeom>
          <a:solidFill>
            <a:srgbClr val="FF99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ru-RU" sz="1400" dirty="0">
              <a:solidFill>
                <a:srgbClr val="00000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215385" y="6194299"/>
            <a:ext cx="142876" cy="142876"/>
          </a:xfrm>
          <a:prstGeom prst="rect">
            <a:avLst/>
          </a:prstGeom>
          <a:solidFill>
            <a:srgbClr val="9900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ru-RU" sz="1400" dirty="0">
              <a:solidFill>
                <a:srgbClr val="00000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51" name="TextBox 45"/>
          <p:cNvSpPr txBox="1">
            <a:spLocks noChangeArrowheads="1"/>
          </p:cNvSpPr>
          <p:nvPr/>
        </p:nvSpPr>
        <p:spPr bwMode="auto">
          <a:xfrm>
            <a:off x="5067300" y="6089650"/>
            <a:ext cx="26654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sz="1600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2018 год</a:t>
            </a:r>
            <a:endParaRPr kumimoji="1" lang="ru-RU" sz="1600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4852" name="TextBox 46"/>
          <p:cNvSpPr txBox="1">
            <a:spLocks noChangeArrowheads="1"/>
          </p:cNvSpPr>
          <p:nvPr/>
        </p:nvSpPr>
        <p:spPr bwMode="auto">
          <a:xfrm>
            <a:off x="2555875" y="6089650"/>
            <a:ext cx="17922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sz="1600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2017 </a:t>
            </a:r>
            <a:r>
              <a:rPr kumimoji="1" lang="ru-RU" sz="1600" dirty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19483" y="2346324"/>
            <a:ext cx="753162" cy="3304801"/>
          </a:xfrm>
          <a:prstGeom prst="rect">
            <a:avLst/>
          </a:prstGeom>
          <a:solidFill>
            <a:srgbClr val="99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286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2000" b="1" dirty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565 808,7</a:t>
            </a:r>
          </a:p>
        </p:txBody>
      </p:sp>
      <p:sp>
        <p:nvSpPr>
          <p:cNvPr id="49" name="Овал 48"/>
          <p:cNvSpPr/>
          <p:nvPr/>
        </p:nvSpPr>
        <p:spPr>
          <a:xfrm>
            <a:off x="720725" y="908050"/>
            <a:ext cx="1763713" cy="75565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2000" b="1" dirty="0" smtClean="0">
                <a:solidFill>
                  <a:srgbClr val="009E47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+11,9%</a:t>
            </a:r>
            <a:endParaRPr kumimoji="1" lang="ru-RU" sz="2000" b="1" dirty="0">
              <a:solidFill>
                <a:srgbClr val="009E47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1400" b="1" dirty="0" smtClean="0">
                <a:solidFill>
                  <a:srgbClr val="009E47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(+67 485,3</a:t>
            </a:r>
            <a:r>
              <a:rPr kumimoji="1" lang="ru-RU" sz="2000" b="1" dirty="0" smtClean="0">
                <a:solidFill>
                  <a:srgbClr val="009E47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)</a:t>
            </a:r>
            <a:endParaRPr kumimoji="1" lang="ru-RU" sz="2000" b="1" dirty="0">
              <a:solidFill>
                <a:srgbClr val="009E47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571787" y="2025964"/>
            <a:ext cx="753162" cy="3617599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286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2000" b="1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633 294,0</a:t>
            </a:r>
            <a:endParaRPr kumimoji="1" lang="ru-RU" sz="2000" b="1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30"/>
          <p:cNvSpPr txBox="1">
            <a:spLocks noChangeArrowheads="1"/>
          </p:cNvSpPr>
          <p:nvPr/>
        </p:nvSpPr>
        <p:spPr bwMode="auto">
          <a:xfrm>
            <a:off x="2771775" y="5649913"/>
            <a:ext cx="1819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sz="1400" dirty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Налоги на совокупный доход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853061" y="4150474"/>
            <a:ext cx="753162" cy="1518807"/>
          </a:xfrm>
          <a:prstGeom prst="rect">
            <a:avLst/>
          </a:prstGeom>
          <a:solidFill>
            <a:srgbClr val="99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286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2000" b="1" dirty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260 321,3</a:t>
            </a:r>
          </a:p>
        </p:txBody>
      </p:sp>
      <p:sp>
        <p:nvSpPr>
          <p:cNvPr id="32" name="Овал 31"/>
          <p:cNvSpPr/>
          <p:nvPr/>
        </p:nvSpPr>
        <p:spPr>
          <a:xfrm>
            <a:off x="2771774" y="1720850"/>
            <a:ext cx="1457325" cy="62547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2000" b="1" dirty="0" smtClean="0">
                <a:solidFill>
                  <a:srgbClr val="FF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+13%</a:t>
            </a:r>
            <a:endParaRPr kumimoji="1" lang="ru-RU" sz="2000" b="1" dirty="0">
              <a:solidFill>
                <a:srgbClr val="FF000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1400" b="1" dirty="0" smtClean="0">
                <a:solidFill>
                  <a:srgbClr val="FF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(+33 870,8)</a:t>
            </a:r>
            <a:endParaRPr kumimoji="1" lang="ru-RU" sz="1400" b="1" dirty="0">
              <a:solidFill>
                <a:srgbClr val="FF000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05365" y="3892550"/>
            <a:ext cx="753162" cy="1765597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286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2000" b="1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294 192,1</a:t>
            </a:r>
            <a:endParaRPr kumimoji="1" lang="ru-RU" sz="2000" b="1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0"/>
          <p:cNvSpPr txBox="1">
            <a:spLocks noChangeArrowheads="1"/>
          </p:cNvSpPr>
          <p:nvPr/>
        </p:nvSpPr>
        <p:spPr bwMode="auto">
          <a:xfrm>
            <a:off x="4591050" y="5653088"/>
            <a:ext cx="22637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sz="1400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Государственная пошлина</a:t>
            </a:r>
            <a:endParaRPr kumimoji="1" lang="ru-RU" sz="1400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848279" y="4909877"/>
            <a:ext cx="753162" cy="750214"/>
          </a:xfrm>
          <a:prstGeom prst="rect">
            <a:avLst/>
          </a:prstGeom>
          <a:solidFill>
            <a:srgbClr val="99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286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1400" b="1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21 913,0</a:t>
            </a:r>
            <a:endParaRPr kumimoji="1" lang="ru-RU" sz="1400" b="1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4794250" y="2457450"/>
            <a:ext cx="1558925" cy="6477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2000" b="1" dirty="0" smtClean="0">
                <a:solidFill>
                  <a:srgbClr val="009E47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+11,9%</a:t>
            </a:r>
            <a:endParaRPr kumimoji="1" lang="ru-RU" sz="2000" b="1" dirty="0">
              <a:solidFill>
                <a:srgbClr val="009E47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1400" b="1" dirty="0" smtClean="0">
                <a:solidFill>
                  <a:srgbClr val="009E47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(+2 612,6)</a:t>
            </a:r>
            <a:endParaRPr kumimoji="1" lang="ru-RU" sz="1400" b="1" dirty="0">
              <a:solidFill>
                <a:srgbClr val="009E47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600583" y="4757960"/>
            <a:ext cx="753162" cy="903288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286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1400" b="1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24 525,6</a:t>
            </a:r>
            <a:endParaRPr kumimoji="1" lang="ru-RU" sz="1400" b="1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0"/>
          <p:cNvSpPr txBox="1">
            <a:spLocks noChangeArrowheads="1"/>
          </p:cNvSpPr>
          <p:nvPr/>
        </p:nvSpPr>
        <p:spPr bwMode="auto">
          <a:xfrm>
            <a:off x="6977063" y="5657850"/>
            <a:ext cx="17922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sz="1400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Прочие неналоговые доходы</a:t>
            </a:r>
            <a:endParaRPr kumimoji="1" lang="ru-RU" sz="1400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660232" y="5332647"/>
            <a:ext cx="974787" cy="310916"/>
          </a:xfrm>
          <a:prstGeom prst="rect">
            <a:avLst/>
          </a:prstGeom>
          <a:solidFill>
            <a:srgbClr val="99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286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1400" b="1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1 768,6</a:t>
            </a:r>
            <a:endParaRPr kumimoji="1" lang="ru-RU" sz="1400" b="1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6775450" y="3303588"/>
            <a:ext cx="1756990" cy="7159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2000" b="1" dirty="0" smtClean="0">
                <a:solidFill>
                  <a:srgbClr val="FF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+141,5%</a:t>
            </a:r>
            <a:endParaRPr kumimoji="1" lang="ru-RU" sz="2000" b="1" dirty="0">
              <a:solidFill>
                <a:srgbClr val="FF000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1400" b="1" dirty="0" smtClean="0">
                <a:solidFill>
                  <a:srgbClr val="FF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(+2 503,1)</a:t>
            </a:r>
            <a:endParaRPr kumimoji="1" lang="ru-RU" sz="1400" b="1" dirty="0">
              <a:solidFill>
                <a:srgbClr val="FF000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634159" y="5157192"/>
            <a:ext cx="970287" cy="512089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286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1400" b="1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4 271,7</a:t>
            </a:r>
            <a:endParaRPr kumimoji="1" lang="ru-RU" sz="1400" b="1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flipV="1">
            <a:off x="819150" y="1773238"/>
            <a:ext cx="1128713" cy="177800"/>
          </a:xfrm>
          <a:prstGeom prst="line">
            <a:avLst/>
          </a:prstGeom>
          <a:ln w="19050">
            <a:solidFill>
              <a:srgbClr val="009E47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2852738" y="3392488"/>
            <a:ext cx="1376362" cy="312737"/>
          </a:xfrm>
          <a:prstGeom prst="line">
            <a:avLst/>
          </a:prstGeom>
          <a:ln w="19050">
            <a:solidFill>
              <a:srgbClr val="C0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5067300" y="4379913"/>
            <a:ext cx="1017588" cy="146050"/>
          </a:xfrm>
          <a:prstGeom prst="line">
            <a:avLst/>
          </a:prstGeom>
          <a:ln w="19050">
            <a:solidFill>
              <a:srgbClr val="009E47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V="1">
            <a:off x="7164388" y="4757738"/>
            <a:ext cx="1109662" cy="400050"/>
          </a:xfrm>
          <a:prstGeom prst="line">
            <a:avLst/>
          </a:prstGeom>
          <a:ln w="19050">
            <a:solidFill>
              <a:srgbClr val="C0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77" name="Picture 37" descr="D:\User\Documents\Человеки\Человеки 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71438"/>
            <a:ext cx="12319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1150938" y="1112838"/>
          <a:ext cx="6257925" cy="467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5" name="Лист" r:id="rId4" imgW="3676751" imgH="2752623" progId="Excel.Sheet.8">
                  <p:embed/>
                </p:oleObj>
              </mc:Choice>
              <mc:Fallback>
                <p:oleObj name="Лист" r:id="rId4" imgW="3676751" imgH="2752623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938" y="1112838"/>
                        <a:ext cx="6257925" cy="4672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5" name="Rectangle 15"/>
          <p:cNvSpPr>
            <a:spLocks noChangeArrowheads="1"/>
          </p:cNvSpPr>
          <p:nvPr/>
        </p:nvSpPr>
        <p:spPr bwMode="auto">
          <a:xfrm>
            <a:off x="6227763" y="2035175"/>
            <a:ext cx="2359025" cy="911225"/>
          </a:xfrm>
          <a:prstGeom prst="rect">
            <a:avLst/>
          </a:prstGeom>
          <a:solidFill>
            <a:srgbClr val="FF00FF"/>
          </a:solidFill>
          <a:ln w="28575">
            <a:solidFill>
              <a:srgbClr val="FF00FF"/>
            </a:solidFill>
            <a:miter lim="800000"/>
            <a:headEnd/>
            <a:tailEnd/>
          </a:ln>
        </p:spPr>
        <p:txBody>
          <a:bodyPr lIns="18000" rIns="18000" anchor="ctr"/>
          <a:lstStyle/>
          <a:p>
            <a:pPr>
              <a:defRPr/>
            </a:pPr>
            <a:r>
              <a:rPr kumimoji="1"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4106" name="Rectangle 16"/>
          <p:cNvSpPr>
            <a:spLocks noChangeArrowheads="1"/>
          </p:cNvSpPr>
          <p:nvPr/>
        </p:nvSpPr>
        <p:spPr bwMode="auto">
          <a:xfrm>
            <a:off x="387350" y="2035175"/>
            <a:ext cx="2024063" cy="911225"/>
          </a:xfrm>
          <a:prstGeom prst="rect">
            <a:avLst/>
          </a:prstGeom>
          <a:solidFill>
            <a:srgbClr val="00FFFF"/>
          </a:solidFill>
          <a:ln w="28575">
            <a:solidFill>
              <a:srgbClr val="66FFFF"/>
            </a:solidFill>
            <a:miter lim="800000"/>
            <a:headEnd/>
            <a:tailEnd/>
          </a:ln>
        </p:spPr>
        <p:txBody>
          <a:bodyPr lIns="18000" rIns="18000" anchor="ctr"/>
          <a:lstStyle/>
          <a:p>
            <a:pPr>
              <a:defRPr/>
            </a:pPr>
            <a:r>
              <a:rPr kumimoji="1"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</p:txBody>
      </p:sp>
      <p:sp>
        <p:nvSpPr>
          <p:cNvPr id="4107" name="AutoShape 17"/>
          <p:cNvSpPr>
            <a:spLocks noChangeArrowheads="1"/>
          </p:cNvSpPr>
          <p:nvPr/>
        </p:nvSpPr>
        <p:spPr bwMode="auto">
          <a:xfrm>
            <a:off x="2989263" y="3284538"/>
            <a:ext cx="792162" cy="3603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kumimoji="1" lang="ru-RU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88</a:t>
            </a:r>
            <a:r>
              <a:rPr kumimoji="1"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%</a:t>
            </a:r>
            <a:endParaRPr kumimoji="1" lang="ru-RU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4108" name="AutoShape 18"/>
          <p:cNvSpPr>
            <a:spLocks noChangeArrowheads="1"/>
          </p:cNvSpPr>
          <p:nvPr/>
        </p:nvSpPr>
        <p:spPr bwMode="auto">
          <a:xfrm>
            <a:off x="5076825" y="3295650"/>
            <a:ext cx="647700" cy="4333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kumimoji="1" lang="ru-RU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12</a:t>
            </a:r>
            <a:r>
              <a:rPr kumimoji="1"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%</a:t>
            </a:r>
            <a:endParaRPr kumimoji="1" lang="ru-RU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4114" name="Rectangle 30"/>
          <p:cNvSpPr>
            <a:spLocks noChangeArrowheads="1"/>
          </p:cNvSpPr>
          <p:nvPr/>
        </p:nvSpPr>
        <p:spPr bwMode="auto">
          <a:xfrm>
            <a:off x="3197225" y="5300663"/>
            <a:ext cx="3030538" cy="1225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r>
              <a:rPr kumimoji="1" lang="ru-RU" b="1" i="1" u="sng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ВСЕГО:</a:t>
            </a:r>
          </a:p>
          <a:p>
            <a:pPr>
              <a:defRPr/>
            </a:pPr>
            <a:r>
              <a:rPr kumimoji="1" lang="ru-RU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 </a:t>
            </a:r>
            <a:r>
              <a:rPr kumimoji="1" lang="ru-RU" b="1" i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338 045,5 тыс</a:t>
            </a:r>
            <a:r>
              <a:rPr kumimoji="1" lang="ru-RU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sp>
        <p:nvSpPr>
          <p:cNvPr id="4115" name="AutoShape 31"/>
          <p:cNvSpPr>
            <a:spLocks noChangeArrowheads="1"/>
          </p:cNvSpPr>
          <p:nvPr/>
        </p:nvSpPr>
        <p:spPr bwMode="auto">
          <a:xfrm>
            <a:off x="496887" y="3621088"/>
            <a:ext cx="1804987" cy="682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FF"/>
              </a:gs>
              <a:gs pos="50000">
                <a:srgbClr val="C8FFFF"/>
              </a:gs>
              <a:gs pos="100000">
                <a:srgbClr val="66FFFF"/>
              </a:gs>
            </a:gsLst>
            <a:lin ang="5400000" scaled="1"/>
          </a:gradFill>
          <a:ln w="25400">
            <a:solidFill>
              <a:srgbClr val="00CCFF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1"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 </a:t>
            </a:r>
            <a:r>
              <a:rPr kumimoji="1"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178 082,4 </a:t>
            </a:r>
            <a:endParaRPr kumimoji="1"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kumimoji="1"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kumimoji="1"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116" name="AutoShape 32"/>
          <p:cNvSpPr>
            <a:spLocks noChangeArrowheads="1"/>
          </p:cNvSpPr>
          <p:nvPr/>
        </p:nvSpPr>
        <p:spPr bwMode="auto">
          <a:xfrm>
            <a:off x="6761163" y="3609975"/>
            <a:ext cx="2132012" cy="682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00FF"/>
              </a:gs>
              <a:gs pos="50000">
                <a:srgbClr val="FFE3FF"/>
              </a:gs>
              <a:gs pos="100000">
                <a:srgbClr val="FF00FF"/>
              </a:gs>
            </a:gsLst>
            <a:lin ang="5400000" scaled="1"/>
          </a:gradFill>
          <a:ln w="25400">
            <a:solidFill>
              <a:srgbClr val="FF00FF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1"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159 963,1</a:t>
            </a:r>
            <a:endParaRPr kumimoji="1"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kumimoji="1"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kumimoji="1" lang="ru-RU" b="1" dirty="0">
                <a:solidFill>
                  <a:srgbClr val="FF00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FF"/>
                    </a:outerShdw>
                  </a:cont>
                  <a:cont type="tree" name="">
                    <a:effect ref="fillLine"/>
                    <a:outerShdw dist="38100" dir="2700000" algn="tl">
                      <a:srgbClr val="980099"/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117" name="Rectangle 33"/>
          <p:cNvSpPr>
            <a:spLocks noChangeArrowheads="1"/>
          </p:cNvSpPr>
          <p:nvPr/>
        </p:nvSpPr>
        <p:spPr bwMode="auto">
          <a:xfrm>
            <a:off x="107950" y="260350"/>
            <a:ext cx="8666163" cy="877888"/>
          </a:xfrm>
          <a:prstGeom prst="rect">
            <a:avLst/>
          </a:prstGeom>
          <a:noFill/>
          <a:ln>
            <a:noFill/>
          </a:ln>
        </p:spPr>
        <p:txBody>
          <a:bodyPr lIns="18000" tIns="18000" rIns="18000" bIns="18000" anchor="ctr"/>
          <a:lstStyle/>
          <a:p>
            <a:pPr>
              <a:defRPr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Структура поступлений налоговых и неналоговых доходов в бюджет по видам       за 2018 год</a:t>
            </a:r>
            <a:endParaRPr lang="ru-RU" sz="18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7596188" y="1468438"/>
            <a:ext cx="1562100" cy="114141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r">
              <a:defRPr/>
            </a:pPr>
            <a:endParaRPr kumimoji="1" lang="ru-RU" dirty="0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0382"/>
            <a:ext cx="7992888" cy="603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443442"/>
              </p:ext>
            </p:extLst>
          </p:nvPr>
        </p:nvGraphicFramePr>
        <p:xfrm>
          <a:off x="250825" y="1546225"/>
          <a:ext cx="8713788" cy="51228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7119"/>
                <a:gridCol w="1080120"/>
                <a:gridCol w="648072"/>
                <a:gridCol w="1008112"/>
                <a:gridCol w="576064"/>
                <a:gridCol w="1002645"/>
                <a:gridCol w="581656"/>
              </a:tblGrid>
              <a:tr h="40933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5"/>
                    </a:solidFill>
                  </a:tcPr>
                </a:tc>
              </a:tr>
              <a:tr h="347296">
                <a:tc vMerge="1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577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168 870,7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182 841,8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200 259,8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2054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41 416,3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27 555,1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28 342,3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77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316 704,9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531 049,2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429 467,0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161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204 078,6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321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148,6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366 644,8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77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1 353 328,0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1 501 051,3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1 556 772,1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51,3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77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106 210,1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129 780,2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139 359,9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77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216 552,4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245 220,5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209 899,4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77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16 126,6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14 782,9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47 646,8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77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массовой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18 448,7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21 446,9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25 481,1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161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долга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29 290,6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35 103,2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28 559,9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9334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2 471 026,9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3 009 979,8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3 032 433,1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985298"/>
              </p:ext>
            </p:extLst>
          </p:nvPr>
        </p:nvGraphicFramePr>
        <p:xfrm>
          <a:off x="1403350" y="303213"/>
          <a:ext cx="7561263" cy="8223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561263"/>
              </a:tblGrid>
              <a:tr h="822325"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800" b="1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Динамика расходов муниципального бюджета </a:t>
                      </a:r>
                      <a:r>
                        <a:rPr lang="ru-RU" sz="1800" b="1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муниципального образования «Город Майкоп» </a:t>
                      </a:r>
                      <a:r>
                        <a:rPr lang="ru-RU" sz="1800" b="1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800" b="1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2016 – 2018 гг</a:t>
                      </a:r>
                      <a:r>
                        <a:rPr lang="ru-RU" sz="1800" b="1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800" b="1" kern="1200" baseline="0" dirty="0">
                        <a:solidFill>
                          <a:srgbClr val="0000FF"/>
                        </a:solidFill>
                        <a:latin typeface="Times New Roman" pitchFamily="18" charset="0"/>
                        <a:ea typeface="+mj-ea"/>
                        <a:cs typeface="Times New Roman" pitchFamily="18" charset="0"/>
                      </a:endParaRPr>
                    </a:p>
                  </a:txBody>
                  <a:tcPr marL="7620" marR="7620" marT="7627" marB="0" anchor="ctr"/>
                </a:tc>
              </a:tr>
            </a:tbl>
          </a:graphicData>
        </a:graphic>
      </p:graphicFrame>
      <p:sp>
        <p:nvSpPr>
          <p:cNvPr id="34934" name="TextBox 5"/>
          <p:cNvSpPr txBox="1">
            <a:spLocks noChangeArrowheads="1"/>
          </p:cNvSpPr>
          <p:nvPr/>
        </p:nvSpPr>
        <p:spPr bwMode="auto">
          <a:xfrm rot="10800000" flipV="1">
            <a:off x="7812088" y="1268413"/>
            <a:ext cx="11525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34819" name="Picture 3" descr="D:\User\Pictures\Solutions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009"/>
            <a:ext cx="1852067" cy="138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4"/>
          <p:cNvSpPr txBox="1">
            <a:spLocks noChangeArrowheads="1"/>
          </p:cNvSpPr>
          <p:nvPr/>
        </p:nvSpPr>
        <p:spPr bwMode="auto">
          <a:xfrm>
            <a:off x="8027988" y="1341438"/>
            <a:ext cx="1119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907394"/>
              </p:ext>
            </p:extLst>
          </p:nvPr>
        </p:nvGraphicFramePr>
        <p:xfrm>
          <a:off x="250825" y="1628775"/>
          <a:ext cx="8713788" cy="49321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0646"/>
                <a:gridCol w="1183863"/>
                <a:gridCol w="1170099"/>
                <a:gridCol w="1459180"/>
              </a:tblGrid>
              <a:tr h="5912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ctr">
                    <a:solidFill>
                      <a:schemeClr val="accent5"/>
                    </a:solidFill>
                  </a:tcPr>
                </a:tc>
              </a:tr>
              <a:tr h="2956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209 457,7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200 259,9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</a:tr>
              <a:tr h="65391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1 528,1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1 435,6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</a:tr>
              <a:tr h="6914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13 582,7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13 153,8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</a:tr>
              <a:tr h="83539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70 955,7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70 345,1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</a:tr>
              <a:tr h="91748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20 328,3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19 804,2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</a:tr>
              <a:tr h="33535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проведения выборов и референдумов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10 946,0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10 946,0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</a:tr>
              <a:tr h="3058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Резервные фонды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3 072,4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</a:tr>
              <a:tr h="3058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Другие общегосударственные вопросы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89044,5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84575,2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265533"/>
              </p:ext>
            </p:extLst>
          </p:nvPr>
        </p:nvGraphicFramePr>
        <p:xfrm>
          <a:off x="2051050" y="166688"/>
          <a:ext cx="6697663" cy="10302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97663"/>
              </a:tblGrid>
              <a:tr h="1030287">
                <a:tc>
                  <a:txBody>
                    <a:bodyPr/>
                    <a:lstStyle/>
                    <a:p>
                      <a:pPr marL="0" algn="ctr" defTabSz="866775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Расходы по разделу </a:t>
                      </a: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«Общегосударственные вопросы» </a:t>
                      </a: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2018 </a:t>
                      </a: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году составили </a:t>
                      </a: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200</a:t>
                      </a:r>
                      <a:r>
                        <a:rPr kumimoji="0" lang="ru-RU" sz="1800" b="1" kern="12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 259,9 </a:t>
                      </a: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тыс</a:t>
                      </a: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. руб.</a:t>
                      </a:r>
                    </a:p>
                  </a:txBody>
                  <a:tcPr marL="7621" marR="7621" marT="7618" marB="0" anchor="ctr">
                    <a:noFill/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785" cy="1872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16989220"/>
              </p:ext>
            </p:extLst>
          </p:nvPr>
        </p:nvGraphicFramePr>
        <p:xfrm>
          <a:off x="467544" y="764704"/>
          <a:ext cx="8480623" cy="646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60364981"/>
              </p:ext>
            </p:extLst>
          </p:nvPr>
        </p:nvGraphicFramePr>
        <p:xfrm>
          <a:off x="4625914" y="4365104"/>
          <a:ext cx="4032448" cy="1728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36871" name="Группа 2"/>
          <p:cNvGrpSpPr>
            <a:grpSpLocks/>
          </p:cNvGrpSpPr>
          <p:nvPr/>
        </p:nvGrpSpPr>
        <p:grpSpPr bwMode="auto">
          <a:xfrm>
            <a:off x="539554" y="692693"/>
            <a:ext cx="8136901" cy="2343440"/>
            <a:chOff x="2051048" y="3974726"/>
            <a:chExt cx="6445847" cy="1954218"/>
          </a:xfrm>
          <a:noFill/>
        </p:grpSpPr>
        <p:sp>
          <p:nvSpPr>
            <p:cNvPr id="29" name="Прямоугольник 28"/>
            <p:cNvSpPr/>
            <p:nvPr/>
          </p:nvSpPr>
          <p:spPr>
            <a:xfrm>
              <a:off x="5872922" y="5209978"/>
              <a:ext cx="936712" cy="718965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ru-RU" sz="1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Совет народных депутатов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7241952" y="5209978"/>
              <a:ext cx="969730" cy="718966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ru-RU" sz="1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Контрольно-счетная палата</a:t>
              </a:r>
            </a:p>
          </p:txBody>
        </p:sp>
        <p:sp>
          <p:nvSpPr>
            <p:cNvPr id="32" name="Выноска со стрелкой вниз 31"/>
            <p:cNvSpPr/>
            <p:nvPr/>
          </p:nvSpPr>
          <p:spPr>
            <a:xfrm>
              <a:off x="2051048" y="3974726"/>
              <a:ext cx="6445847" cy="1156193"/>
            </a:xfrm>
            <a:prstGeom prst="downArrowCallou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Система органов местного самоуправления муниципального образования «Город Майкоп</a:t>
              </a: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» в 2018 году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3972" name="Picture 4" descr="D:\User\Pictures\maykop_gerb_b01__7jo1sm6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5" y="4077072"/>
            <a:ext cx="347123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73038" y="2128399"/>
            <a:ext cx="3006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331640" y="2173969"/>
            <a:ext cx="3168352" cy="862163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charset="-122"/>
                <a:cs typeface="Times New Roman" pitchFamily="18" charset="0"/>
              </a:rPr>
              <a:t>Администрация муниципального образования «Город Майкоп»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63" y="476673"/>
            <a:ext cx="8156874" cy="558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314451"/>
              </p:ext>
            </p:extLst>
          </p:nvPr>
        </p:nvGraphicFramePr>
        <p:xfrm>
          <a:off x="337009" y="4581128"/>
          <a:ext cx="8527925" cy="1866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4164"/>
                <a:gridCol w="1081727"/>
                <a:gridCol w="1222211"/>
                <a:gridCol w="1109823"/>
              </a:tblGrid>
              <a:tr h="3512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безопасность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правоохранительная деятельность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30 410,8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28 342,3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914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30 410,8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28 342,3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795296"/>
              </p:ext>
            </p:extLst>
          </p:nvPr>
        </p:nvGraphicFramePr>
        <p:xfrm>
          <a:off x="179512" y="268288"/>
          <a:ext cx="8937501" cy="9223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37501"/>
              </a:tblGrid>
              <a:tr h="922337">
                <a:tc>
                  <a:txBody>
                    <a:bodyPr/>
                    <a:lstStyle/>
                    <a:p>
                      <a:pPr algn="ctr" defTabSz="86677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Расходы по разделу </a:t>
                      </a:r>
                      <a:r>
                        <a:rPr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«Национальная </a:t>
                      </a:r>
                      <a:r>
                        <a:rPr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безопасность и правоохранительная </a:t>
                      </a:r>
                      <a:r>
                        <a:rPr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деятельность» </a:t>
                      </a:r>
                      <a:r>
                        <a:rPr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в </a:t>
                      </a:r>
                      <a:r>
                        <a:rPr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2018 </a:t>
                      </a:r>
                      <a:r>
                        <a:rPr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году составили </a:t>
                      </a:r>
                      <a:r>
                        <a:rPr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28 342,3 тыс</a:t>
                      </a:r>
                      <a:r>
                        <a:rPr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. руб.</a:t>
                      </a:r>
                    </a:p>
                  </a:txBody>
                  <a:tcPr marL="7620" marR="7620" marT="7623" marB="0" anchor="ctr">
                    <a:noFill/>
                  </a:tcPr>
                </a:tc>
              </a:tr>
            </a:tbl>
          </a:graphicData>
        </a:graphic>
      </p:graphicFrame>
      <p:sp>
        <p:nvSpPr>
          <p:cNvPr id="37918" name="TextBox 5"/>
          <p:cNvSpPr txBox="1">
            <a:spLocks noChangeArrowheads="1"/>
          </p:cNvSpPr>
          <p:nvPr/>
        </p:nvSpPr>
        <p:spPr bwMode="auto">
          <a:xfrm>
            <a:off x="7790978" y="4227214"/>
            <a:ext cx="11191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34818" name="Picture 2" descr="D:\User\Pictures\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964488" cy="286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296442"/>
              </p:ext>
            </p:extLst>
          </p:nvPr>
        </p:nvGraphicFramePr>
        <p:xfrm>
          <a:off x="620713" y="3975100"/>
          <a:ext cx="7931150" cy="27971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33037"/>
                <a:gridCol w="1203518"/>
                <a:gridCol w="1359818"/>
                <a:gridCol w="1234777"/>
              </a:tblGrid>
              <a:tr h="5415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accent5"/>
                    </a:solidFill>
                  </a:tcPr>
                </a:tc>
              </a:tr>
              <a:tr h="2707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474 860,7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429 467,0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</a:tr>
              <a:tr h="2707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Сельское хозяйство и рыболовство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4 386,0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4 295,6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</a:tr>
              <a:tr h="270797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kumimoji="0"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Водное хозяйство</a:t>
                      </a:r>
                      <a:endParaRPr kumimoji="0"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10 901,9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</a:tr>
              <a:tr h="2707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Транспорт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51 479,0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51 479,0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Дорожное хозяйство (дорожные фонды)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387 774,5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353 457,4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</a:tr>
              <a:tr h="2707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Связь и информатика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512,1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</a:tr>
              <a:tr h="541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Другие 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19 807,1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19 734,6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19183"/>
              </p:ext>
            </p:extLst>
          </p:nvPr>
        </p:nvGraphicFramePr>
        <p:xfrm>
          <a:off x="395536" y="193675"/>
          <a:ext cx="8296027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96027"/>
              </a:tblGrid>
              <a:tr h="762000">
                <a:tc>
                  <a:txBody>
                    <a:bodyPr/>
                    <a:lstStyle/>
                    <a:p>
                      <a:pPr marL="0" algn="ctr" defTabSz="866775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Расходы на национальную экономику в </a:t>
                      </a: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2018 </a:t>
                      </a: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году </a:t>
                      </a: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составили</a:t>
                      </a:r>
                    </a:p>
                    <a:p>
                      <a:pPr marL="0" algn="ctr" defTabSz="866775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 429 467,0 тыс</a:t>
                      </a: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. руб.</a:t>
                      </a:r>
                    </a:p>
                  </a:txBody>
                  <a:tcPr marL="7620" marR="7620" marT="7628" marB="0" anchor="ctr">
                    <a:noFill/>
                  </a:tcPr>
                </a:tc>
              </a:tr>
            </a:tbl>
          </a:graphicData>
        </a:graphic>
      </p:graphicFrame>
      <p:sp>
        <p:nvSpPr>
          <p:cNvPr id="38967" name="TextBox 3"/>
          <p:cNvSpPr txBox="1">
            <a:spLocks noChangeArrowheads="1"/>
          </p:cNvSpPr>
          <p:nvPr/>
        </p:nvSpPr>
        <p:spPr bwMode="auto">
          <a:xfrm>
            <a:off x="8148638" y="3711575"/>
            <a:ext cx="11191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76" y="1268760"/>
            <a:ext cx="8456710" cy="234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84144"/>
              </p:ext>
            </p:extLst>
          </p:nvPr>
        </p:nvGraphicFramePr>
        <p:xfrm>
          <a:off x="214313" y="4281488"/>
          <a:ext cx="8672513" cy="2324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5690"/>
                <a:gridCol w="1633388"/>
                <a:gridCol w="1497272"/>
                <a:gridCol w="1536163"/>
              </a:tblGrid>
              <a:tr h="517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accent5"/>
                    </a:solidFill>
                  </a:tcPr>
                </a:tc>
              </a:tr>
              <a:tr h="3884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</a:t>
                      </a:r>
                      <a:r>
                        <a:rPr lang="ru-RU" sz="14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хозяйство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385 444,3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366 644,8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/>
                </a:tc>
              </a:tr>
              <a:tr h="3198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Жилищное хозяйство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11 611,6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8 475,0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/>
                </a:tc>
              </a:tr>
              <a:tr h="3153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Коммунальное хозяйство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34 139,5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33 922,8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/>
                </a:tc>
              </a:tr>
              <a:tr h="2626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Благоустройство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276 099,9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262 449,3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/>
                </a:tc>
              </a:tr>
              <a:tr h="5197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Другие вопросы в области жилищно-коммунального хозяйства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63 593,3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61 797,7</a:t>
                      </a:r>
                    </a:p>
                  </a:txBody>
                  <a:tcPr marL="7619" marR="7619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752961"/>
              </p:ext>
            </p:extLst>
          </p:nvPr>
        </p:nvGraphicFramePr>
        <p:xfrm>
          <a:off x="323528" y="115888"/>
          <a:ext cx="8641085" cy="8651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1085"/>
              </a:tblGrid>
              <a:tr h="865187">
                <a:tc>
                  <a:txBody>
                    <a:bodyPr/>
                    <a:lstStyle/>
                    <a:p>
                      <a:pPr marL="0" algn="ctr" defTabSz="866775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Расходы на жилищно-коммунальное хозяйство в </a:t>
                      </a: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2018 году</a:t>
                      </a:r>
                    </a:p>
                    <a:p>
                      <a:pPr marL="0" algn="ctr" defTabSz="866775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составили 366 644,8 тыс</a:t>
                      </a: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. руб.</a:t>
                      </a:r>
                    </a:p>
                  </a:txBody>
                  <a:tcPr marL="7620" marR="7620" marT="7630" marB="0" anchor="ctr">
                    <a:noFill/>
                  </a:tcPr>
                </a:tc>
              </a:tr>
            </a:tbl>
          </a:graphicData>
        </a:graphic>
      </p:graphicFrame>
      <p:sp>
        <p:nvSpPr>
          <p:cNvPr id="39981" name="TextBox 3"/>
          <p:cNvSpPr txBox="1">
            <a:spLocks noChangeArrowheads="1"/>
          </p:cNvSpPr>
          <p:nvPr/>
        </p:nvSpPr>
        <p:spPr bwMode="auto">
          <a:xfrm>
            <a:off x="8024813" y="4005263"/>
            <a:ext cx="1119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268760"/>
            <a:ext cx="8568952" cy="273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322126"/>
              </p:ext>
            </p:extLst>
          </p:nvPr>
        </p:nvGraphicFramePr>
        <p:xfrm>
          <a:off x="250825" y="4164013"/>
          <a:ext cx="8605838" cy="25114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8185"/>
                <a:gridCol w="1452710"/>
                <a:gridCol w="1419693"/>
                <a:gridCol w="1535250"/>
              </a:tblGrid>
              <a:tr h="5562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accent5"/>
                    </a:solidFill>
                  </a:tcPr>
                </a:tc>
              </a:tr>
              <a:tr h="3160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1 562 827,0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1 556 772,1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</a:tr>
              <a:tr h="2600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Дошкольное образование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699 303,6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698 647,5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</a:tr>
              <a:tr h="3250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Общее образование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688 411,9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686 789,3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</a:tr>
              <a:tr h="3338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Дополнительное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образование детей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114 466,1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111 712,1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</a:tr>
              <a:tr h="36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Молодежная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политика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13 697,3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13 570,9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</a:tr>
              <a:tr h="36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Другие вопросы в области образования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46 948,0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46 052,3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986226"/>
              </p:ext>
            </p:extLst>
          </p:nvPr>
        </p:nvGraphicFramePr>
        <p:xfrm>
          <a:off x="395536" y="188913"/>
          <a:ext cx="8569077" cy="688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69077"/>
              </a:tblGrid>
              <a:tr h="688975">
                <a:tc>
                  <a:txBody>
                    <a:bodyPr/>
                    <a:lstStyle/>
                    <a:p>
                      <a:pPr marL="0" algn="ctr" defTabSz="866775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Расходы на образование в </a:t>
                      </a: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2018 году </a:t>
                      </a: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составили </a:t>
                      </a:r>
                      <a:endParaRPr kumimoji="0" lang="ru-RU" sz="1800" b="1" kern="1200" dirty="0" smtClean="0">
                        <a:solidFill>
                          <a:srgbClr val="0000FF"/>
                        </a:solidFill>
                        <a:latin typeface="Times New Roman" pitchFamily="18" charset="0"/>
                        <a:ea typeface="+mj-ea"/>
                        <a:cs typeface="Times New Roman" pitchFamily="18" charset="0"/>
                      </a:endParaRPr>
                    </a:p>
                    <a:p>
                      <a:pPr marL="0" algn="ctr" defTabSz="866775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1 556 772,1</a:t>
                      </a:r>
                      <a:r>
                        <a:rPr kumimoji="0" lang="ru-RU" sz="1800" b="1" kern="12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тыс</a:t>
                      </a: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. руб.</a:t>
                      </a:r>
                    </a:p>
                  </a:txBody>
                  <a:tcPr marL="7620" marR="7620" marT="7617" marB="0" anchor="ctr">
                    <a:noFill/>
                  </a:tcPr>
                </a:tc>
              </a:tr>
            </a:tbl>
          </a:graphicData>
        </a:graphic>
      </p:graphicFrame>
      <p:sp>
        <p:nvSpPr>
          <p:cNvPr id="41010" name="TextBox 6"/>
          <p:cNvSpPr txBox="1">
            <a:spLocks noChangeArrowheads="1"/>
          </p:cNvSpPr>
          <p:nvPr/>
        </p:nvSpPr>
        <p:spPr bwMode="auto">
          <a:xfrm>
            <a:off x="8024813" y="3946525"/>
            <a:ext cx="11191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86019" name="Picture 3" descr="D:\User\Pictures\ucho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496944" cy="268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User\Pictures\ar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136904" cy="367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728760"/>
              </p:ext>
            </p:extLst>
          </p:nvPr>
        </p:nvGraphicFramePr>
        <p:xfrm>
          <a:off x="209697" y="4864100"/>
          <a:ext cx="8823326" cy="16208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2887"/>
                <a:gridCol w="1493179"/>
                <a:gridCol w="1459242"/>
                <a:gridCol w="1578018"/>
              </a:tblGrid>
              <a:tr h="5562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/>
                    </a:solidFill>
                  </a:tcPr>
                </a:tc>
              </a:tr>
              <a:tr h="2594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</a:t>
                      </a:r>
                      <a:r>
                        <a:rPr lang="ru-RU" sz="14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кинематография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139 730,4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139 359,9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683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Культура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466,9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127 343,5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36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Другие вопросы в области культуры, кинематографии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12 263,5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12 016,4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273157"/>
              </p:ext>
            </p:extLst>
          </p:nvPr>
        </p:nvGraphicFramePr>
        <p:xfrm>
          <a:off x="179512" y="260350"/>
          <a:ext cx="8785101" cy="6175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5101"/>
              </a:tblGrid>
              <a:tr h="617538">
                <a:tc>
                  <a:txBody>
                    <a:bodyPr/>
                    <a:lstStyle/>
                    <a:p>
                      <a:pPr marL="0" algn="ctr" defTabSz="866775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Расходы на культуру, кинематографию в </a:t>
                      </a: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2018 </a:t>
                      </a: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году </a:t>
                      </a:r>
                      <a:endParaRPr kumimoji="0" lang="ru-RU" sz="1800" b="1" kern="1200" dirty="0" smtClean="0">
                        <a:solidFill>
                          <a:srgbClr val="0000FF"/>
                        </a:solidFill>
                        <a:latin typeface="Times New Roman" pitchFamily="18" charset="0"/>
                        <a:ea typeface="+mj-ea"/>
                        <a:cs typeface="Times New Roman" pitchFamily="18" charset="0"/>
                      </a:endParaRPr>
                    </a:p>
                    <a:p>
                      <a:pPr marL="0" algn="ctr" defTabSz="866775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составили 139 359,9 тыс</a:t>
                      </a: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. руб.</a:t>
                      </a:r>
                    </a:p>
                  </a:txBody>
                  <a:tcPr marL="7620" marR="7620" marT="7624" marB="0" anchor="ctr">
                    <a:noFill/>
                  </a:tcPr>
                </a:tc>
              </a:tr>
            </a:tbl>
          </a:graphicData>
        </a:graphic>
      </p:graphicFrame>
      <p:sp>
        <p:nvSpPr>
          <p:cNvPr id="42019" name="TextBox 3"/>
          <p:cNvSpPr txBox="1">
            <a:spLocks noChangeArrowheads="1"/>
          </p:cNvSpPr>
          <p:nvPr/>
        </p:nvSpPr>
        <p:spPr bwMode="auto">
          <a:xfrm>
            <a:off x="7935277" y="4520926"/>
            <a:ext cx="1119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307322"/>
              </p:ext>
            </p:extLst>
          </p:nvPr>
        </p:nvGraphicFramePr>
        <p:xfrm>
          <a:off x="179512" y="4532313"/>
          <a:ext cx="8747125" cy="1914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2281"/>
                <a:gridCol w="1260569"/>
                <a:gridCol w="1183706"/>
                <a:gridCol w="1260569"/>
              </a:tblGrid>
              <a:tr h="556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r>
                        <a:rPr lang="ru-RU" sz="1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accent5"/>
                    </a:solidFill>
                  </a:tcPr>
                </a:tc>
              </a:tr>
              <a:tr h="2209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212 265,1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209 899,4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</a:tr>
              <a:tr h="2274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Пенсионное обеспечение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13 846,4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13 764,5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</a:tr>
              <a:tr h="2274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Социальное обеспечение населения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86 724,8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86 568,5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</a:tr>
              <a:tr h="2274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Охрана семьи и детства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110 486,4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108 445,9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</a:tr>
              <a:tr h="4548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Другие вопросы в области социальной политики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1 207,5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1 120,5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738499"/>
              </p:ext>
            </p:extLst>
          </p:nvPr>
        </p:nvGraphicFramePr>
        <p:xfrm>
          <a:off x="236539" y="188913"/>
          <a:ext cx="8799512" cy="6175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99512"/>
              </a:tblGrid>
              <a:tr h="617537">
                <a:tc>
                  <a:txBody>
                    <a:bodyPr/>
                    <a:lstStyle/>
                    <a:p>
                      <a:pPr marL="0" algn="ctr" defTabSz="866775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Расходы на социальную политику в </a:t>
                      </a: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2018 году составили </a:t>
                      </a:r>
                    </a:p>
                    <a:p>
                      <a:pPr marL="0" algn="ctr" defTabSz="866775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209 899,4 тыс</a:t>
                      </a: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. руб.</a:t>
                      </a:r>
                    </a:p>
                  </a:txBody>
                  <a:tcPr marL="7620" marR="7620" marT="7624" marB="0" anchor="b">
                    <a:noFill/>
                  </a:tcPr>
                </a:tc>
              </a:tr>
            </a:tbl>
          </a:graphicData>
        </a:graphic>
      </p:graphicFrame>
      <p:sp>
        <p:nvSpPr>
          <p:cNvPr id="43053" name="TextBox 6"/>
          <p:cNvSpPr txBox="1">
            <a:spLocks noChangeArrowheads="1"/>
          </p:cNvSpPr>
          <p:nvPr/>
        </p:nvSpPr>
        <p:spPr bwMode="auto">
          <a:xfrm>
            <a:off x="7884368" y="4230687"/>
            <a:ext cx="11191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0" y="1052736"/>
            <a:ext cx="8772525" cy="3142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981086"/>
              </p:ext>
            </p:extLst>
          </p:nvPr>
        </p:nvGraphicFramePr>
        <p:xfrm>
          <a:off x="539552" y="260350"/>
          <a:ext cx="8209161" cy="6175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09161"/>
              </a:tblGrid>
              <a:tr h="617538">
                <a:tc>
                  <a:txBody>
                    <a:bodyPr/>
                    <a:lstStyle/>
                    <a:p>
                      <a:pPr marL="0" algn="ctr" defTabSz="866775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Расходы на физическую культуру и спорт в </a:t>
                      </a: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2018 году </a:t>
                      </a:r>
                    </a:p>
                    <a:p>
                      <a:pPr marL="0" algn="ctr" defTabSz="866775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составили 47 646,8 тыс</a:t>
                      </a: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. руб.</a:t>
                      </a:r>
                    </a:p>
                  </a:txBody>
                  <a:tcPr marL="7621" marR="7621" marT="7624" marB="0" anchor="b"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597437"/>
              </p:ext>
            </p:extLst>
          </p:nvPr>
        </p:nvGraphicFramePr>
        <p:xfrm>
          <a:off x="233362" y="4791869"/>
          <a:ext cx="8677275" cy="17970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02013"/>
                <a:gridCol w="1250504"/>
                <a:gridCol w="1174254"/>
                <a:gridCol w="1250504"/>
              </a:tblGrid>
              <a:tr h="5562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accent5"/>
                    </a:solidFill>
                  </a:tcPr>
                </a:tc>
              </a:tr>
              <a:tr h="3926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47 646,8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47 646,8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/>
                </a:tc>
              </a:tr>
              <a:tr h="2209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Физическая культура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40 839,0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40 839,0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/>
                </a:tc>
              </a:tr>
              <a:tr h="2209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Массовый спорт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2 381,5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2 381,5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/>
                </a:tc>
              </a:tr>
              <a:tr h="4061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Другие вопросы в области физической культуры и спорта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4 426,3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4 426,3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/>
                </a:tc>
              </a:tr>
            </a:tbl>
          </a:graphicData>
        </a:graphic>
      </p:graphicFrame>
      <p:sp>
        <p:nvSpPr>
          <p:cNvPr id="44072" name="TextBox 3"/>
          <p:cNvSpPr txBox="1">
            <a:spLocks noChangeArrowheads="1"/>
          </p:cNvSpPr>
          <p:nvPr/>
        </p:nvSpPr>
        <p:spPr bwMode="auto">
          <a:xfrm>
            <a:off x="8024812" y="4514057"/>
            <a:ext cx="11191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33794" name="Picture 2" descr="D:\User\Downloads\b6c79c78fef37ca1e0534b7f10b61ae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71296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845250"/>
              </p:ext>
            </p:extLst>
          </p:nvPr>
        </p:nvGraphicFramePr>
        <p:xfrm>
          <a:off x="395536" y="4863306"/>
          <a:ext cx="8604250" cy="1490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3019"/>
                <a:gridCol w="1441396"/>
                <a:gridCol w="1294314"/>
                <a:gridCol w="1485521"/>
              </a:tblGrid>
              <a:tr h="55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>
                    <a:solidFill>
                      <a:schemeClr val="accent5"/>
                    </a:solidFill>
                  </a:tcPr>
                </a:tc>
              </a:tr>
              <a:tr h="33264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</a:t>
                      </a:r>
                      <a:r>
                        <a:rPr lang="ru-RU" sz="14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массовой информации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25 481,1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25 481,1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/>
                </a:tc>
              </a:tr>
              <a:tr h="3124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Телевидение и радиовещание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17 360,7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17 360,7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/>
                </a:tc>
              </a:tr>
              <a:tr h="28920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Периодическая печать и издательства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8 120,4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8120,4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989649"/>
              </p:ext>
            </p:extLst>
          </p:nvPr>
        </p:nvGraphicFramePr>
        <p:xfrm>
          <a:off x="323851" y="260350"/>
          <a:ext cx="8820150" cy="6175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20150"/>
              </a:tblGrid>
              <a:tr h="617538">
                <a:tc>
                  <a:txBody>
                    <a:bodyPr/>
                    <a:lstStyle/>
                    <a:p>
                      <a:pPr marL="0" algn="ctr" defTabSz="866775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Расходы на средства массовой информации в </a:t>
                      </a: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2018 году </a:t>
                      </a:r>
                    </a:p>
                    <a:p>
                      <a:pPr marL="0" algn="ctr" defTabSz="866775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составили 25</a:t>
                      </a:r>
                      <a:r>
                        <a:rPr kumimoji="0" lang="ru-RU" sz="1800" b="1" kern="12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 481,1 </a:t>
                      </a: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тыс</a:t>
                      </a: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. руб.</a:t>
                      </a:r>
                    </a:p>
                  </a:txBody>
                  <a:tcPr marL="7620" marR="7620" marT="7624" marB="0" anchor="ctr">
                    <a:noFill/>
                  </a:tcPr>
                </a:tc>
              </a:tr>
            </a:tbl>
          </a:graphicData>
        </a:graphic>
      </p:graphicFrame>
      <p:sp>
        <p:nvSpPr>
          <p:cNvPr id="45091" name="TextBox 5"/>
          <p:cNvSpPr txBox="1">
            <a:spLocks noChangeArrowheads="1"/>
          </p:cNvSpPr>
          <p:nvPr/>
        </p:nvSpPr>
        <p:spPr bwMode="auto">
          <a:xfrm>
            <a:off x="7778502" y="4585493"/>
            <a:ext cx="11191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8496944" cy="3240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854800"/>
              </p:ext>
            </p:extLst>
          </p:nvPr>
        </p:nvGraphicFramePr>
        <p:xfrm>
          <a:off x="317451" y="4935537"/>
          <a:ext cx="8604250" cy="1498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3020"/>
                <a:gridCol w="1441396"/>
                <a:gridCol w="1294314"/>
                <a:gridCol w="1485520"/>
              </a:tblGrid>
              <a:tr h="556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>
                    <a:solidFill>
                      <a:schemeClr val="accent5"/>
                    </a:solidFill>
                  </a:tcPr>
                </a:tc>
              </a:tr>
              <a:tr h="43458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36 375,1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28 559,9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/>
                </a:tc>
              </a:tr>
              <a:tr h="50743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Обслуживание государственного внутреннего и муниципального долга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36 375,1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28 559,9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350088"/>
              </p:ext>
            </p:extLst>
          </p:nvPr>
        </p:nvGraphicFramePr>
        <p:xfrm>
          <a:off x="395536" y="115888"/>
          <a:ext cx="8353177" cy="6175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53177"/>
              </a:tblGrid>
              <a:tr h="617537">
                <a:tc>
                  <a:txBody>
                    <a:bodyPr/>
                    <a:lstStyle/>
                    <a:p>
                      <a:pPr marL="0" algn="ctr" defTabSz="866775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Расходы на обслуживание государственного долга в </a:t>
                      </a: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2018 году</a:t>
                      </a:r>
                    </a:p>
                    <a:p>
                      <a:pPr marL="0" algn="ctr" defTabSz="866775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0" lang="ru-RU" sz="1800" b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составили 36 375,1 тыс</a:t>
                      </a:r>
                      <a:r>
                        <a:rPr kumimoji="0" lang="ru-RU" sz="18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. руб.</a:t>
                      </a:r>
                    </a:p>
                  </a:txBody>
                  <a:tcPr marL="7620" marR="7620" marT="7624" marB="0" anchor="b">
                    <a:noFill/>
                  </a:tcPr>
                </a:tc>
              </a:tr>
            </a:tbl>
          </a:graphicData>
        </a:graphic>
      </p:graphicFrame>
      <p:sp>
        <p:nvSpPr>
          <p:cNvPr id="46110" name="TextBox 3"/>
          <p:cNvSpPr txBox="1">
            <a:spLocks noChangeArrowheads="1"/>
          </p:cNvSpPr>
          <p:nvPr/>
        </p:nvSpPr>
        <p:spPr bwMode="auto">
          <a:xfrm>
            <a:off x="7821563" y="4659312"/>
            <a:ext cx="1119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6" y="1046957"/>
            <a:ext cx="8607747" cy="34621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23850"/>
            <a:ext cx="8479606" cy="64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Программно-целевые расходы муниципального бюджета муниципального образования «Город Майкоп»</a:t>
            </a:r>
          </a:p>
        </p:txBody>
      </p:sp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250824" y="1196752"/>
            <a:ext cx="86963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Интегрированные в бюджетный процесс муниципальные программы муниципального образования «Город Майкоп» учитывают все направления социально-экономического развития муниципального образования и позволяют более четко определить приоритеты использования бюджетных средств и, следовательно, создают условия для повышения качества бюджетного планирования, эффективности, гибкости и результативности использования бюджетных средств. 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1859040"/>
              </p:ext>
            </p:extLst>
          </p:nvPr>
        </p:nvGraphicFramePr>
        <p:xfrm>
          <a:off x="683568" y="2492896"/>
          <a:ext cx="7920880" cy="3990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3" name="Picture 4" descr="D:\User\Documents\Человеки\Человеки 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4775"/>
            <a:ext cx="172720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 bwMode="auto">
          <a:xfrm>
            <a:off x="1979712" y="404813"/>
            <a:ext cx="6635651" cy="9906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ru-RU" sz="18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 муниципального образования</a:t>
            </a:r>
            <a:br>
              <a:rPr lang="ru-RU" sz="18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«Город Майкоп» за 2018 год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6376453"/>
              </p:ext>
            </p:extLst>
          </p:nvPr>
        </p:nvGraphicFramePr>
        <p:xfrm>
          <a:off x="395536" y="1412776"/>
          <a:ext cx="8424938" cy="3866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804"/>
                <a:gridCol w="3310073"/>
                <a:gridCol w="858719"/>
                <a:gridCol w="1225555"/>
                <a:gridCol w="1349236"/>
                <a:gridCol w="1097551"/>
              </a:tblGrid>
              <a:tr h="5161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2018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 за 2018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выполнения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</a:tr>
              <a:tr h="3154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 по видам деятельности,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20 107,2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18 815,5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</a:tr>
              <a:tr h="3154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Среднесписочная численность по крупным и средним предприятиям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37 422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35 714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</a:tr>
              <a:tr h="3154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оплаты труда по крупным и средним предприятиям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13 016,6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13 170,5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</a:tr>
              <a:tr h="301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Прибыль прибыльных организаций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4 178,3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</a:tr>
              <a:tr h="301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Сальдо прибылей и убытков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4 079,9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</a:tr>
              <a:tr h="301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основных фондов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13 629,6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</a:tr>
              <a:tr h="301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29 044,6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</a:tr>
              <a:tr h="301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общественного питания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1 200,0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</a:tr>
              <a:tr h="301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платных услуг населению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11 588,7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11 533,1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</a:tr>
              <a:tr h="473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 по крупным и средним предприятиям </a:t>
                      </a: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2 998,5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4 651,9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7604" marR="67604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9543" y="5589240"/>
            <a:ext cx="844293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- стр. 4, 5 – фактический показатель за 2018 г. основан на данных Отчета МИ ФНС России № 1 по РА 5-КГНМ «Отчет о налогооблагаемой базе и сумме исчисленного консолидированными группами налогоплательщиков налога на прибыль организаций, зачисляемого в бюджет субъекта РФ», который формируется в июне 2019 г.</a:t>
            </a:r>
          </a:p>
          <a:p>
            <a:pPr algn="just"/>
            <a:r>
              <a:rPr lang="ru-RU" sz="9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- стр. 6 – фактический показатель за 2018 год основан на данных Отчета МИ ФНС России № 1 по Республике Адыгея 5-НИО «Отчет о налогооблагаемой базе и структуре начислений по налогу на имущество организаций», который формируется в июле 2019 г;</a:t>
            </a:r>
          </a:p>
          <a:p>
            <a:pPr algn="just"/>
            <a:r>
              <a:rPr lang="ru-RU" sz="9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- стр. 7, 8 – информация предоставляется УФС государственной статистики по Краснодарскому краю и РА в июне 2019 г., при формировании Прогноза социально-экономического развития на среднесрочный период. </a:t>
            </a:r>
            <a:endParaRPr lang="ru-RU" sz="9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007366"/>
              </p:ext>
            </p:extLst>
          </p:nvPr>
        </p:nvGraphicFramePr>
        <p:xfrm>
          <a:off x="251520" y="980728"/>
          <a:ext cx="8543676" cy="51678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12961"/>
                <a:gridCol w="843675"/>
                <a:gridCol w="843675"/>
                <a:gridCol w="1043365"/>
              </a:tblGrid>
              <a:tr h="3381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7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7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2018год</a:t>
                      </a:r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7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%,</a:t>
                      </a:r>
                      <a:b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 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7" marB="0">
                    <a:solidFill>
                      <a:srgbClr val="92D050"/>
                    </a:solidFill>
                  </a:tcPr>
                </a:tc>
              </a:tr>
              <a:tr h="251549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Программные </a:t>
                      </a:r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7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185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«Развитие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сельского хозяйства и регулирование рынков сельскохозяйственной продукции, сырья и продовольствия в муниципальном образовании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2018 - 2020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4 386,0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4 295,6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97,9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757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«Развитие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малого и среднего предпринимательства муниципального образования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2018 - 2020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«Защита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населения и территорий от чрезвычайных ситуаций, обеспечение пожарной безопасности и безопасности людей на водных объектах на территории муниципального образования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41 496,8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37 567,0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90,5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«Развитие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общественного транспорта в муниципальном образовании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51 479,0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51 479,0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374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«Адресная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социальная помощь малоимущим гражданам и другим категориям граждан, находящимся в трудной жизненной ситуации на 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2 406,3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2 377,2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98,8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«Доступная среда»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муниципального образования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2018 - 2020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154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«Обеспечение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жильем молодых семей на 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82 640,9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82 513,7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99,8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22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«Обеспечение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малоимущих граждан жилыми помещениями по договорам социального найма в муниципальном образовании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3 330,0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3 285,0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98,6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824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«Профилактика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безнадзорности и правонарушений несовершеннолетних (2018-2020 гг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.)»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22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«Формирование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благоприятной инвестиционной среды муниципального образования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49,3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49,3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22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«Энергосбережение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и повышение энергетической эффективности в муниципальном образовании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2 834,6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2 834,6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22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«Информатизация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Администрации муниципального образования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512,1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500,3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97,7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22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«Обеспечение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безопасности дорожного движения в муниципальном образовании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6 033,6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5 532,2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91,7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22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«Развитие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системы образования муниципального образования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1 466 678,3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1 464 721,3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71550" y="260350"/>
            <a:ext cx="72009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66775">
              <a:defRPr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Расходы муниципального бюджета на реализацию программных и внепрограммных мероприятий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324601"/>
              </p:ext>
            </p:extLst>
          </p:nvPr>
        </p:nvGraphicFramePr>
        <p:xfrm>
          <a:off x="395536" y="548680"/>
          <a:ext cx="8569325" cy="56577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69572"/>
                <a:gridCol w="960169"/>
                <a:gridCol w="874107"/>
                <a:gridCol w="1165477"/>
              </a:tblGrid>
              <a:tr h="4307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r>
                        <a:rPr lang="ru-RU" sz="1200" b="1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%,</a:t>
                      </a:r>
                      <a:b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 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 anchor="ctr">
                    <a:solidFill>
                      <a:srgbClr val="92D050"/>
                    </a:solidFill>
                  </a:tcPr>
                </a:tc>
              </a:tr>
              <a:tr h="34055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«Переселение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граждан из жилых помещений, которые в установленном порядке признаны непригодными для проживания и ремонту и реконструкции не подлежат, из жилых помещений, признанных непригодными для проживания и расположенных в аварийных многоквартирных домах муниципального образования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594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«Развитие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территориального общественного самоуправления в муниципальном образовании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30 048,0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30 048,0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055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«Профилактика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правонарушений в муниципальном образовании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91,5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349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«Развитие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культуры муниципального образования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2018 - 2020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190 340,1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187 476,2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98,5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«Молодежь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столицы Адыгеи (2018-2020 годы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)»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8 386,0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8 300,6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99,0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29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«О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противодействии коррупции в муниципальном образовании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245,9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98,4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973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«Майкоп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- спортивный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город»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47 196,8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47 196,8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29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«Управление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финансами на 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49 705,2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41 711,4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83,9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29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«Развитие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средств массовой информации в муниципальном образовании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25 452,5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25 452,5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055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«Развитие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жилищно-коммунального, дорожного хозяйства и благоустройства в муниципальном образовании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586 606,5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543 035,3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92,6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055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«Обеспечение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деятельности и реализации полномочий Комитета по управлению имуществом муниципального образования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29 766,9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28 311,6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95,1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053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«Поддержка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казачьих обществ муниципального образования 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2018-2020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1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Times New Roman"/>
                        </a:rPr>
                        <a:t> «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Формирование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современной городской среды в муниципальном образовании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2018-2022гг.»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154 950,3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154 654,6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99,8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820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Ведомственная целевая 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«Повышение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эффективности и сбалансированности работы Управления архитектуры и градостроительства муниципального образования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на 2016-2020гг.»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19 266,8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19 266,6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820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Ведомственная целевая 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«Обеспечение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комплексной административно-технической деятельности Администрации муниципального образования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и её структурных подразделений на 2016-2020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21 022,6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18 428,9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87,7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2909"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57" marR="5257" marT="5258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2 825 613,6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57" marR="5257" marT="525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2 760 054,0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57" marR="5257" marT="525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97,7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57" marR="5257" marT="5258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292679"/>
              </p:ext>
            </p:extLst>
          </p:nvPr>
        </p:nvGraphicFramePr>
        <p:xfrm>
          <a:off x="244475" y="952500"/>
          <a:ext cx="8709025" cy="51748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6769"/>
                <a:gridCol w="845679"/>
                <a:gridCol w="845679"/>
                <a:gridCol w="1190898"/>
              </a:tblGrid>
              <a:tr h="4602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2018год</a:t>
                      </a:r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%,</a:t>
                      </a:r>
                      <a:b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 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rgbClr val="92D050"/>
                    </a:solidFill>
                  </a:tcPr>
                </a:tc>
              </a:tr>
              <a:tr h="293397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Внепрограммные </a:t>
                      </a:r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92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функционирования Совета народных депутатов муниципального образования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«Город Майкоп»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13 582,7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13 153,8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190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функционирования Главы муниципального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1 528,1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1 435,6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93,9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578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функционирования Администрации муниципального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образования «Город Майкоп»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70 945,3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70 334,6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99,1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4425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функционирования Контрольно-счетной палаты муниципального образования «город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Майкоп»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6 998,2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6 652,7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95,1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561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выборов и референдумов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10 946,0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10 946,0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3179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Муниципальные премии, социальные и иные выплаты населению, иные мероприятия в области социальной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политики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15 266,1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15 093,0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98,9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339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Резервные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фонды и целевые финансовые резервы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5 543,8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2 457,4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923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отдельных переданных полномочий субъекта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119 820,5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116 279,0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923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непрограммные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направления деятельности муниципальных учреждений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14 784,8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</a:p>
                    <a:p>
                      <a:pPr algn="ctr" fontAlgn="t"/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923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иных полномочий органов местного самоуправления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39 469,9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90,9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9237"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298 885,3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272 379,1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91,1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3177" y="476672"/>
            <a:ext cx="8259390" cy="1046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сельского хозяйства и регулирование рынков</a:t>
            </a:r>
          </a:p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сельскохозяйственной продукции, сырья и продовольствия»</a:t>
            </a:r>
          </a:p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муниципальном образовании «Город Майкоп»</a:t>
            </a:r>
          </a:p>
          <a:p>
            <a:pPr>
              <a:defRPr/>
            </a:pPr>
            <a:endParaRPr lang="ru-RU" sz="1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- 2020 годы</a:t>
            </a:r>
          </a:p>
        </p:txBody>
      </p:sp>
      <p:sp>
        <p:nvSpPr>
          <p:cNvPr id="51204" name="Прямоугольник 4"/>
          <p:cNvSpPr>
            <a:spLocks noChangeArrowheads="1"/>
          </p:cNvSpPr>
          <p:nvPr/>
        </p:nvSpPr>
        <p:spPr bwMode="auto">
          <a:xfrm>
            <a:off x="367408" y="1707496"/>
            <a:ext cx="84963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Цели:</a:t>
            </a:r>
          </a:p>
          <a:p>
            <a:r>
              <a:rPr lang="ru-RU" sz="1100" dirty="0" smtClean="0">
                <a:latin typeface="Times New Roman" pitchFamily="18" charset="0"/>
                <a:ea typeface="Calibri"/>
                <a:cs typeface="Times New Roman" pitchFamily="18" charset="0"/>
              </a:rPr>
              <a:t>Обеспечение </a:t>
            </a:r>
            <a:r>
              <a:rPr lang="ru-RU" sz="1100" dirty="0">
                <a:latin typeface="Times New Roman" pitchFamily="18" charset="0"/>
                <a:ea typeface="Calibri"/>
                <a:cs typeface="Times New Roman" pitchFamily="18" charset="0"/>
              </a:rPr>
              <a:t>устойчивого роста объема сельскохозяйственной продукции, производимой на территории муниципального образования «Город Майкоп», а также повышение конкурентоспособности данной продукции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7" name="Прямоугольник 8"/>
          <p:cNvSpPr>
            <a:spLocks noChangeArrowheads="1"/>
          </p:cNvSpPr>
          <p:nvPr/>
        </p:nvSpPr>
        <p:spPr bwMode="auto">
          <a:xfrm>
            <a:off x="3348038" y="2592388"/>
            <a:ext cx="52562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228600" indent="-228600" fontAlgn="t"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Поддержка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малых форм хозяйствования на селе;</a:t>
            </a:r>
          </a:p>
          <a:p>
            <a:pPr marL="228600" indent="-228600" fontAlgn="t">
              <a:buAutoNum type="arabicPeriod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Популяризация сельскохозяйственного труда;</a:t>
            </a:r>
          </a:p>
          <a:p>
            <a:pPr marL="228600" indent="-228600" fontAlgn="t">
              <a:buAutoNum type="arabicPeriod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Повышение конкурентоспособности производимой сельскохозяйственной продукции и эффективности функционирования внутреннего рынка сельскохозяйственной продукции, сырья и продовольствия.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919251"/>
              </p:ext>
            </p:extLst>
          </p:nvPr>
        </p:nvGraphicFramePr>
        <p:xfrm>
          <a:off x="499492" y="4149080"/>
          <a:ext cx="8137525" cy="2395001"/>
        </p:xfrm>
        <a:graphic>
          <a:graphicData uri="http://schemas.openxmlformats.org/drawingml/2006/table">
            <a:tbl>
              <a:tblPr/>
              <a:tblGrid>
                <a:gridCol w="6369425"/>
                <a:gridCol w="903938"/>
                <a:gridCol w="864162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4386,0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4295,6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1588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муниципальной программы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0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Индекс производства овощей открытого и закрытого грунта 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101,0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81,3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133,0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87,2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Индекс производства продукции растениеводства в хозяйствах всех категорий (в сопоставимых ценах) к предыдущему году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139,0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85,3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Индекс производства продукции животноводства в хозяйствах всех категорий (в сопоставимых ценах) к предыдущему году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101,5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93,3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82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Индекс общей суммы прибыли сельскохозяйственных организаций к предыдущему году.</a:t>
                      </a:r>
                      <a:b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</a:b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64,0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64,0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1262" name="Picture 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07" y="2307195"/>
            <a:ext cx="2875431" cy="175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850" y="333375"/>
            <a:ext cx="8640763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малого и среднего предпринимательства </a:t>
            </a:r>
          </a:p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муниципального образования «Город Майкоп»</a:t>
            </a:r>
          </a:p>
          <a:p>
            <a:pPr>
              <a:defRPr/>
            </a:pPr>
            <a:endParaRPr lang="ru-RU" sz="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52230" name="Прямоугольник 8"/>
          <p:cNvSpPr>
            <a:spLocks noChangeArrowheads="1"/>
          </p:cNvSpPr>
          <p:nvPr/>
        </p:nvSpPr>
        <p:spPr bwMode="auto">
          <a:xfrm>
            <a:off x="3309938" y="2055270"/>
            <a:ext cx="5257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стимулирование и поддержка предпринимательской активности населения;</a:t>
            </a:r>
          </a:p>
          <a:p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развитие инфраструктуры поддержки субъектов малого и среднего предпринимательства;</a:t>
            </a:r>
          </a:p>
          <a:p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содействие развитию и стимулирование молодежного и инновационного предпринимательства;</a:t>
            </a:r>
          </a:p>
          <a:p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формирование положительного образа предпринимателя, популяризация роли предпринимательства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962623"/>
              </p:ext>
            </p:extLst>
          </p:nvPr>
        </p:nvGraphicFramePr>
        <p:xfrm>
          <a:off x="323850" y="4005262"/>
          <a:ext cx="8277225" cy="2076610"/>
        </p:xfrm>
        <a:graphic>
          <a:graphicData uri="http://schemas.openxmlformats.org/drawingml/2006/table">
            <a:tbl>
              <a:tblPr/>
              <a:tblGrid>
                <a:gridCol w="6552925"/>
                <a:gridCol w="864122"/>
                <a:gridCol w="860178"/>
              </a:tblGrid>
              <a:tr h="3989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год (план)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год (факт)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04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2030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муниципальной программы</a:t>
                      </a:r>
                    </a:p>
                  </a:txBody>
                  <a:tcPr marL="9525" marR="9525" marT="95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8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СМСП (включая индивидуальных предпринимателей) в расчете на 10 тыс. человек населения муниципального образования «Город Майкоп»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6210" algn="ctr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572,0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555,4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8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организованных и проведенных мероприятий для СМСП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14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СМСП, получивших имущественную поддержку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2245" name="Прямоугольник 3"/>
          <p:cNvSpPr>
            <a:spLocks noChangeArrowheads="1"/>
          </p:cNvSpPr>
          <p:nvPr/>
        </p:nvSpPr>
        <p:spPr bwMode="auto">
          <a:xfrm>
            <a:off x="646113" y="1268760"/>
            <a:ext cx="7921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благоприятных условий для развития малого и среднего предпринимательства на территории муниципального образования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«Город Майкоп»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80" name="Picture 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59" y="2205038"/>
            <a:ext cx="2989594" cy="127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288" y="188913"/>
            <a:ext cx="8569325" cy="892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«Защита населения и территорий от чрезвычайных ситуаций, </a:t>
            </a:r>
          </a:p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обеспечение пожарной безопасности и безопасности людей на водных объектах</a:t>
            </a:r>
          </a:p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на территории муниципального образования «Город Майкоп»</a:t>
            </a:r>
          </a:p>
          <a:p>
            <a:pPr>
              <a:defRPr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реализации: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- 2020 годы</a:t>
            </a:r>
          </a:p>
        </p:txBody>
      </p:sp>
      <p:sp>
        <p:nvSpPr>
          <p:cNvPr id="53251" name="Прямоугольник 2"/>
          <p:cNvSpPr>
            <a:spLocks noChangeArrowheads="1"/>
          </p:cNvSpPr>
          <p:nvPr/>
        </p:nvSpPr>
        <p:spPr bwMode="auto">
          <a:xfrm>
            <a:off x="827088" y="1039813"/>
            <a:ext cx="7489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000" b="1" dirty="0">
                <a:latin typeface="Times New Roman" pitchFamily="18" charset="0"/>
                <a:cs typeface="Times New Roman" pitchFamily="18" charset="0"/>
              </a:rPr>
              <a:t>Цели:</a:t>
            </a:r>
          </a:p>
        </p:txBody>
      </p:sp>
      <p:sp>
        <p:nvSpPr>
          <p:cNvPr id="53252" name="Прямоугольник 4"/>
          <p:cNvSpPr>
            <a:spLocks noChangeArrowheads="1"/>
          </p:cNvSpPr>
          <p:nvPr/>
        </p:nvSpPr>
        <p:spPr bwMode="auto">
          <a:xfrm>
            <a:off x="323850" y="1271588"/>
            <a:ext cx="84963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1) поддержание в состоянии готовности сил и средств территориального звена единой государственной системы предупреждения и ликвидации чрезвычайных ситуаций (далее - РСЧС) в муниципальном образовании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«Город Майкоп»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оперативного реагирования при угрозе и возникновении чрезвычайных ситуаций;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обеспечение деятельности органов управления для подготовки и проведения мероприятий по защите населения и территорий муниципального образования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«Город Майкоп»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военное время;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снижение риска чрезвычайных ситуаций природного и техногенного характера, сокращение количества погибших и пострадавших в чрезвычайных ситуациях, минимизация социального и экономического ущерба, наносимого населению и экономике муниципального образования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«Город Майкоп»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возникновении чрезвычайных ситуаций природного и техногенного характера, пожаров и происшествий на водных объектах, при совершении террористических актов;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создание комплексной системы безопасности населения на территории муниципального образования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«Город Майкоп»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счет внедрения </a:t>
            </a:r>
            <a:r>
              <a:rPr lang="ru-RU" altLang="ru-RU" sz="1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аппаратно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программного комплекса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«Безопасный город» </a:t>
            </a:r>
            <a:endParaRPr lang="ru-RU" altLang="ru-RU" sz="1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19886"/>
              </p:ext>
            </p:extLst>
          </p:nvPr>
        </p:nvGraphicFramePr>
        <p:xfrm>
          <a:off x="468313" y="3022600"/>
          <a:ext cx="6794500" cy="223838"/>
        </p:xfrm>
        <a:graphic>
          <a:graphicData uri="http://schemas.openxmlformats.org/drawingml/2006/table">
            <a:tbl>
              <a:tblPr/>
              <a:tblGrid>
                <a:gridCol w="6794500"/>
              </a:tblGrid>
              <a:tr h="223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Задачи:</a:t>
                      </a:r>
                    </a:p>
                  </a:txBody>
                  <a:tcPr marL="9525" marR="9525" marT="95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3255" name="Прямоугольник 8"/>
          <p:cNvSpPr>
            <a:spLocks noChangeArrowheads="1"/>
          </p:cNvSpPr>
          <p:nvPr/>
        </p:nvSpPr>
        <p:spPr bwMode="auto">
          <a:xfrm>
            <a:off x="3386138" y="3213100"/>
            <a:ext cx="5256212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1) повышение качества проведения мероприятий по управлению системой защиты населения и территорий муниципального образования </a:t>
            </a:r>
            <a:r>
              <a:rPr lang="ru-RU" sz="1000" dirty="0" smtClean="0">
                <a:latin typeface="Times New Roman"/>
                <a:ea typeface="Times New Roman"/>
              </a:rPr>
              <a:t>«</a:t>
            </a:r>
            <a:r>
              <a:rPr lang="ru-RU" sz="1000" dirty="0">
                <a:latin typeface="Times New Roman"/>
                <a:ea typeface="Times New Roman"/>
              </a:rPr>
              <a:t>Город Майкоп</a:t>
            </a:r>
            <a:r>
              <a:rPr lang="ru-RU" sz="1000" dirty="0" smtClean="0">
                <a:latin typeface="Times New Roman"/>
                <a:ea typeface="Times New Roman"/>
              </a:rPr>
              <a:t>»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чрезвычайных ситуаций мирного и военного времени;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повышение эффективности реагирования сил и средств муниципального образования </a:t>
            </a:r>
            <a:r>
              <a:rPr lang="ru-RU" sz="1000" dirty="0">
                <a:latin typeface="Times New Roman"/>
                <a:ea typeface="Times New Roman"/>
              </a:rPr>
              <a:t>«Город Майкоп</a:t>
            </a:r>
            <a:r>
              <a:rPr lang="ru-RU" sz="1000" dirty="0" smtClean="0">
                <a:latin typeface="Times New Roman"/>
                <a:ea typeface="Times New Roman"/>
              </a:rPr>
              <a:t>»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угрозе и возникновении чрезвычайных ситуаций;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повышение качества проведения мероприятий по снижению рисков и смягчению последствий чрезвычайных ситуаций природного и техногенного характера на территории муниципального образования </a:t>
            </a:r>
            <a:r>
              <a:rPr lang="ru-RU" sz="1000" dirty="0">
                <a:latin typeface="Times New Roman"/>
                <a:ea typeface="Times New Roman"/>
              </a:rPr>
              <a:t>«Город Майкоп»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sz="1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снижение гибели людей на водных объектах муниципального образования </a:t>
            </a:r>
            <a:r>
              <a:rPr lang="ru-RU" sz="1000" dirty="0">
                <a:latin typeface="Times New Roman"/>
                <a:ea typeface="Times New Roman"/>
              </a:rPr>
              <a:t>«Город Майкоп»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sz="1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5) повышение качества проведения мероприятий по повышению общественной и личной безопасности граждан на территории муниципального образования </a:t>
            </a:r>
            <a:r>
              <a:rPr lang="ru-RU" sz="1000" dirty="0">
                <a:latin typeface="Times New Roman"/>
                <a:ea typeface="Times New Roman"/>
              </a:rPr>
              <a:t>«Город Майкоп»</a:t>
            </a:r>
            <a:endParaRPr lang="ru-RU" altLang="ru-RU" sz="1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834834"/>
              </p:ext>
            </p:extLst>
          </p:nvPr>
        </p:nvGraphicFramePr>
        <p:xfrm>
          <a:off x="611981" y="5301208"/>
          <a:ext cx="8135937" cy="522288"/>
        </p:xfrm>
        <a:graphic>
          <a:graphicData uri="http://schemas.openxmlformats.org/drawingml/2006/table">
            <a:tbl>
              <a:tblPr/>
              <a:tblGrid>
                <a:gridCol w="6368182"/>
                <a:gridCol w="903762"/>
                <a:gridCol w="863993"/>
              </a:tblGrid>
              <a:tr h="3450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</a:t>
                      </a: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муниципальной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программы (тыс. рублей)</a:t>
                      </a:r>
                    </a:p>
                  </a:txBody>
                  <a:tcPr marL="9524" marR="9524" marT="95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4" marR="9524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4" marR="9524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77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41496,8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37567,0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3970" name="Picture 2" descr="D:\User\Desktop\Картинки\ЧС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55938"/>
            <a:ext cx="171711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3768" y="260350"/>
            <a:ext cx="6552282" cy="1169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«Защита населения и территорий от чрезвычайных ситуаций,</a:t>
            </a:r>
          </a:p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обеспечение пожарной безопасности и безопасности людей на водных объектах </a:t>
            </a:r>
          </a:p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 территории муниципального образования «Город Майкоп»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882149"/>
              </p:ext>
            </p:extLst>
          </p:nvPr>
        </p:nvGraphicFramePr>
        <p:xfrm>
          <a:off x="2627784" y="1984844"/>
          <a:ext cx="5900688" cy="360040"/>
        </p:xfrm>
        <a:graphic>
          <a:graphicData uri="http://schemas.openxmlformats.org/drawingml/2006/table">
            <a:tbl>
              <a:tblPr/>
              <a:tblGrid>
                <a:gridCol w="5900688"/>
              </a:tblGrid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535494"/>
              </p:ext>
            </p:extLst>
          </p:nvPr>
        </p:nvGraphicFramePr>
        <p:xfrm>
          <a:off x="467544" y="2564904"/>
          <a:ext cx="8135938" cy="3449494"/>
        </p:xfrm>
        <a:graphic>
          <a:graphicData uri="http://schemas.openxmlformats.org/drawingml/2006/table">
            <a:tbl>
              <a:tblPr/>
              <a:tblGrid>
                <a:gridCol w="6623950"/>
                <a:gridCol w="791994"/>
                <a:gridCol w="719994"/>
              </a:tblGrid>
              <a:tr h="3166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</a:t>
                      </a:r>
                    </a:p>
                  </a:txBody>
                  <a:tcPr marL="5252" marR="5252" marT="525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5252" marR="5252" marT="525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5252" marR="5252" marT="525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</a:rPr>
                        <a:t>Уровень защищенности населения и территорий муниципального образования «Город Майкоп» от чрезвычайных ситуаций и террористических проявлений, общественной и личной безопасности граждан на территории муниципального образования «Город Майкоп»</a:t>
                      </a:r>
                      <a:endParaRPr lang="ru-RU" sz="1200"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92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92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</a:rPr>
                        <a:t>Количество обслуженных средств видеонаблюдения и видеофиксации правонарушений, ситуаций чрезвычайного характера и нарушений правил дорожного движения</a:t>
                      </a:r>
                      <a:endParaRPr lang="ru-RU" sz="12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53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53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94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</a:rPr>
                        <a:t>Доля обученных работников Управления ЧС г. Майкопа и МКУ «ЕДДС г. Майкопа» от общей численности работников</a:t>
                      </a:r>
                      <a:endParaRPr lang="ru-RU" sz="1200"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38,9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34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</a:rPr>
                        <a:t>Процент охвата населения изготовленными памятками по вопросам гражданской обороны и защиты населения от чрезвычайных ситуаций к общей численности населения муниципального образования «Город Майкоп»</a:t>
                      </a:r>
                      <a:endParaRPr lang="ru-RU" sz="12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60,8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60,9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</a:rPr>
                        <a:t>Процент охвата населения путем оповещения и информирования об угрозе возникновения и (или) возникновении чрезвычайных ситуаций к общей численности населения муниципального образования «Город Майкоп»</a:t>
                      </a:r>
                      <a:endParaRPr lang="ru-RU" sz="12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92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92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</a:rPr>
                        <a:t>Доля установленных камер уличного видеонаблюдения за перекрестками к общему количеству установленных камер уличного видеонаблюдения</a:t>
                      </a:r>
                      <a:endParaRPr lang="ru-RU" sz="1200"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24,3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</a:rPr>
                        <a:t>Доля ММПЛ, оборудованных камерами уличного видеонаблюдения, к общему количеству ММПЛ на территории муниципального образования «Город Майкоп»</a:t>
                      </a:r>
                      <a:endParaRPr lang="ru-RU" sz="12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48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76,9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D:\User\Desktop\Картинки\ЧС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9801"/>
            <a:ext cx="171711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333494"/>
            <a:ext cx="8583613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общественного транспорта </a:t>
            </a:r>
          </a:p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муниципальном образовании «Город Майкоп» </a:t>
            </a:r>
          </a:p>
          <a:p>
            <a:pPr>
              <a:defRPr/>
            </a:pPr>
            <a:endParaRPr lang="ru-RU" sz="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55302" name="Прямоугольник 8"/>
          <p:cNvSpPr>
            <a:spLocks noChangeArrowheads="1"/>
          </p:cNvSpPr>
          <p:nvPr/>
        </p:nvSpPr>
        <p:spPr bwMode="auto">
          <a:xfrm>
            <a:off x="3343275" y="2205038"/>
            <a:ext cx="525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обследование пассажиропотоков на городском электрическом транспорте и автомобильном транспорте для изучения спроса населения на городские пассажирские перевозки 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частичное возмещение затрат по перевозке пассажиров и возмещение выпадающих доходов посредством предоставления субсидии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994651"/>
              </p:ext>
            </p:extLst>
          </p:nvPr>
        </p:nvGraphicFramePr>
        <p:xfrm>
          <a:off x="323850" y="4005263"/>
          <a:ext cx="8277225" cy="2134661"/>
        </p:xfrm>
        <a:graphic>
          <a:graphicData uri="http://schemas.openxmlformats.org/drawingml/2006/table">
            <a:tbl>
              <a:tblPr/>
              <a:tblGrid>
                <a:gridCol w="6552925"/>
                <a:gridCol w="864122"/>
                <a:gridCol w="860178"/>
              </a:tblGrid>
              <a:tr h="3450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год (план)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год (факт)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77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51479,0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51479,0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73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</a:rPr>
                        <a:t>Доля нового городского электрического транспорта от общего количества транспортных средств на маршрутах регулярных перевозок городским электрическим транспортом</a:t>
                      </a:r>
                      <a:endParaRPr lang="ru-RU" sz="11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Число поездок в городском электрическом транспорте приходящихся в среднем в год на 1-го жителя, проживающего в муниципальном образовании «Город Майкоп»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20,4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rgbClr val="26282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приобретённых троллейбусов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rgbClr val="26282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Число перевезённых пассажиров городским электрическим наземным транспортом по маршрутам регулярных перевозок в г. Майкопе, (тыс. пасс.)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40"/>
                        </a:spcBef>
                        <a:spcAft>
                          <a:spcPts val="540"/>
                        </a:spcAft>
                      </a:pPr>
                      <a:r>
                        <a:rPr lang="ru-RU" sz="1100">
                          <a:solidFill>
                            <a:srgbClr val="26282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3076,5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40"/>
                        </a:spcBef>
                        <a:spcAft>
                          <a:spcPts val="540"/>
                        </a:spcAft>
                      </a:pPr>
                      <a:r>
                        <a:rPr lang="ru-RU" sz="1100" dirty="0">
                          <a:solidFill>
                            <a:srgbClr val="26282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3374,1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rgbClr val="26282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Пассажирооборот городского электрического наземного транспорта в г. Майкопе (тыс. пасс. км.)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40"/>
                        </a:spcBef>
                        <a:spcAft>
                          <a:spcPts val="540"/>
                        </a:spcAft>
                      </a:pPr>
                      <a:r>
                        <a:rPr lang="ru-RU" sz="1100">
                          <a:solidFill>
                            <a:srgbClr val="26282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11540,3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40"/>
                        </a:spcBef>
                        <a:spcAft>
                          <a:spcPts val="54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10725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5317" name="Прямоугольник 3"/>
          <p:cNvSpPr>
            <a:spLocks noChangeArrowheads="1"/>
          </p:cNvSpPr>
          <p:nvPr/>
        </p:nvSpPr>
        <p:spPr bwMode="auto">
          <a:xfrm>
            <a:off x="679450" y="1210786"/>
            <a:ext cx="7921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регулярности движения городского электрического транспорта и автомобильного транспорта, в том числе по маршруту с низким пассажиропотоком</a:t>
            </a:r>
          </a:p>
        </p:txBody>
      </p:sp>
      <p:pic>
        <p:nvPicPr>
          <p:cNvPr id="55361" name="Picture 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43" y="1822192"/>
            <a:ext cx="2459881" cy="196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313" y="333375"/>
            <a:ext cx="8496300" cy="95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«Адресная социальная помощь малоимущим гражданам и </a:t>
            </a:r>
          </a:p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другим категориям граждан, находящимся в трудной жизненной ситуации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>
              <a:defRPr/>
            </a:pPr>
            <a:endParaRPr lang="ru-RU" sz="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  <a:p>
            <a:pPr>
              <a:defRPr/>
            </a:pPr>
            <a:endParaRPr lang="ru-RU" sz="1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6" name="Прямоугольник 8"/>
          <p:cNvSpPr>
            <a:spLocks noChangeArrowheads="1"/>
          </p:cNvSpPr>
          <p:nvPr/>
        </p:nvSpPr>
        <p:spPr bwMode="auto">
          <a:xfrm>
            <a:off x="3336379" y="1844824"/>
            <a:ext cx="5257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осуществление социальной помощи малоимущим, социально незащищенным категориям населения, гражданам, оказавшимся в трудной ситуации;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оказание различных видов поддержки малообеспеченным гражданам и гражданам, оказавшимся в трудной жизненной ситуации, на основе индивидуального, дифференцированного, комплексного подхода к решению имеющихся проблем;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проведение благотворительной, организационной и культурно массовой работы среди различных категорий населения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»;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предоставление помощи в виде денежных выплат, натурального обеспечения (горячие обеды, банные услуги);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5) улучшение социально-бытовых условий проживания участников ВОВ, бывших несовершеннолетних узников фашизма, вдов участников ВОВ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864402"/>
              </p:ext>
            </p:extLst>
          </p:nvPr>
        </p:nvGraphicFramePr>
        <p:xfrm>
          <a:off x="323850" y="4365625"/>
          <a:ext cx="8208963" cy="1746540"/>
        </p:xfrm>
        <a:graphic>
          <a:graphicData uri="http://schemas.openxmlformats.org/drawingml/2006/table">
            <a:tbl>
              <a:tblPr/>
              <a:tblGrid>
                <a:gridCol w="6552768"/>
                <a:gridCol w="864102"/>
                <a:gridCol w="792093"/>
              </a:tblGrid>
              <a:tr h="3450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год (план)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год (факт)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772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2406,3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2377,2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1287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Доля граждан, получивших социальную поддержку, к общему количеству обратившихся граждан из числа имеющих право на ее получение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92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95,8 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00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Количество граждан, принявших участие в социально значимых мероприятиях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716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688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6341" name="Прямоугольник 3"/>
          <p:cNvSpPr>
            <a:spLocks noChangeArrowheads="1"/>
          </p:cNvSpPr>
          <p:nvPr/>
        </p:nvSpPr>
        <p:spPr bwMode="auto">
          <a:xfrm>
            <a:off x="714375" y="1305560"/>
            <a:ext cx="79216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социальной защищенности малообеспеченных граждан, уменьшение напряженности в социальной сфере</a:t>
            </a:r>
          </a:p>
        </p:txBody>
      </p:sp>
      <p:pic>
        <p:nvPicPr>
          <p:cNvPr id="56374" name="Picture 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2098923" cy="212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563" y="322263"/>
            <a:ext cx="8642350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«Доступная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среда» муниципального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образования «Город Майкоп» </a:t>
            </a:r>
          </a:p>
          <a:p>
            <a:pPr>
              <a:defRPr/>
            </a:pPr>
            <a:endParaRPr lang="ru-RU" sz="800" b="1" dirty="0">
              <a:solidFill>
                <a:srgbClr val="00A29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57348" name="Прямоугольник 4"/>
          <p:cNvSpPr>
            <a:spLocks noChangeArrowheads="1"/>
          </p:cNvSpPr>
          <p:nvPr/>
        </p:nvSpPr>
        <p:spPr bwMode="auto">
          <a:xfrm>
            <a:off x="2472512" y="1138979"/>
            <a:ext cx="633335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alt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равных возможностей для инвалидов и других маломобильных групп населения</a:t>
            </a:r>
          </a:p>
        </p:txBody>
      </p:sp>
      <p:sp>
        <p:nvSpPr>
          <p:cNvPr id="57351" name="Прямоугольник 8"/>
          <p:cNvSpPr>
            <a:spLocks noChangeArrowheads="1"/>
          </p:cNvSpPr>
          <p:nvPr/>
        </p:nvSpPr>
        <p:spPr bwMode="auto">
          <a:xfrm>
            <a:off x="3059113" y="1600543"/>
            <a:ext cx="525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объективная оценка состояния доступности среды для инвалидов и других маломобильных групп населения;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проведение паспортизации объектов и формирование карт доступности;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обеспечение доступности в приоритетных сферах жизнедеятельности инвалидов;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социальная адаптация инвалидов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054441"/>
              </p:ext>
            </p:extLst>
          </p:nvPr>
        </p:nvGraphicFramePr>
        <p:xfrm>
          <a:off x="309563" y="2852936"/>
          <a:ext cx="8135938" cy="3356823"/>
        </p:xfrm>
        <a:graphic>
          <a:graphicData uri="http://schemas.openxmlformats.org/drawingml/2006/table">
            <a:tbl>
              <a:tblPr/>
              <a:tblGrid>
                <a:gridCol w="6407952"/>
                <a:gridCol w="863993"/>
                <a:gridCol w="863993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4" marR="9524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2882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Доля доступных для инвалидов и других маломобильных групп населения объектов и услуг социальной, транспортной, инженерной инфраструктуры в общем количестве приоритетных объектов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43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Доля 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детей-инвалидов школьного возраста муниципального образования «Город Майкоп»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98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98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Доля дошкольных образовательных организаций, в которых создана универсальная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безбарьерная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среда для инклюзивного образования детей-инвалидов, в общем количестве дошкольных образовательных организаций муниципального образования «Город Майкоп»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11,9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16,7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Доля детей-инвалидов в возрасте от 1,5 до 7 лет, охваченных дошкольным образованием, в общей численности детей-инвалидов данного возраста муниципального образования «Город Майкоп»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82,8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85,5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9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Доля лиц с ограниченными возможностями здоровья и инвалидов, участвующих в творческих коллективах и кружках по интересам, в общей численности этой категории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населения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Количество специалистов, работающих с детьми-инвалидами по вопросам, связанным с обеспечением доступности для инвалидов объектов и услуг, прошедших обучение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27,8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30,6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7436" name="Picture 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9613"/>
            <a:ext cx="1788944" cy="1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 bwMode="auto">
          <a:xfrm>
            <a:off x="1979613" y="260351"/>
            <a:ext cx="6553200" cy="6477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sz="2400" dirty="0" smtClean="0">
                <a:solidFill>
                  <a:srgbClr val="0000FF"/>
                </a:solidFill>
                <a:effectLst/>
              </a:rPr>
              <a:t>ЭТАПЫ БЮДЖЕТНОГО ПРОЦЕССА</a:t>
            </a:r>
          </a:p>
        </p:txBody>
      </p:sp>
      <p:pic>
        <p:nvPicPr>
          <p:cNvPr id="21507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45" y="1052736"/>
            <a:ext cx="8382000" cy="549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Выгнутая вправо стрелка 30"/>
          <p:cNvSpPr/>
          <p:nvPr/>
        </p:nvSpPr>
        <p:spPr>
          <a:xfrm rot="5911338">
            <a:off x="5706269" y="5398294"/>
            <a:ext cx="812800" cy="184308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804025" y="2924175"/>
            <a:ext cx="1919288" cy="1131888"/>
          </a:xfrm>
          <a:prstGeom prst="round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kern="0" dirty="0">
                <a:solidFill>
                  <a:prstClr val="black"/>
                </a:solidFill>
                <a:latin typeface="Cambria"/>
              </a:rPr>
              <a:t>Составление проекта бюджета муниципального образования </a:t>
            </a:r>
          </a:p>
        </p:txBody>
      </p:sp>
      <p:sp>
        <p:nvSpPr>
          <p:cNvPr id="33" name="Выгнутая вправо стрелка 32"/>
          <p:cNvSpPr/>
          <p:nvPr/>
        </p:nvSpPr>
        <p:spPr>
          <a:xfrm rot="19274263">
            <a:off x="8358188" y="1955800"/>
            <a:ext cx="730250" cy="1065213"/>
          </a:xfrm>
          <a:prstGeom prst="curvedLef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 dirty="0">
              <a:solidFill>
                <a:srgbClr val="FFC000"/>
              </a:solidFill>
              <a:latin typeface="Cambria"/>
            </a:endParaRPr>
          </a:p>
        </p:txBody>
      </p:sp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5727700"/>
            <a:ext cx="1865313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2055"/>
            <a:ext cx="8820472" cy="677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«Обеспечение жильем молодых семей»</a:t>
            </a:r>
          </a:p>
          <a:p>
            <a:pPr>
              <a:defRPr/>
            </a:pP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58374" name="Прямоугольник 8"/>
          <p:cNvSpPr>
            <a:spLocks noChangeArrowheads="1"/>
          </p:cNvSpPr>
          <p:nvPr/>
        </p:nvSpPr>
        <p:spPr bwMode="auto">
          <a:xfrm>
            <a:off x="3343275" y="2276475"/>
            <a:ext cx="5257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предоставление молодым семьям - участникам программы социальных выплат на приобретение жилья или строительство индивидуального жилого дома;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создание условий для привлечения молодыми семьями собственных средств, дополнительных финансовых средств кредитных и других организаций, предоставляющих кредиты и займы, в том числе ипотечных жилищных кредитов, для приобретения жилого помещения или строительства индивидуального жилого дома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816982"/>
              </p:ext>
            </p:extLst>
          </p:nvPr>
        </p:nvGraphicFramePr>
        <p:xfrm>
          <a:off x="381000" y="4365625"/>
          <a:ext cx="8367713" cy="1245029"/>
        </p:xfrm>
        <a:graphic>
          <a:graphicData uri="http://schemas.openxmlformats.org/drawingml/2006/table">
            <a:tbl>
              <a:tblPr/>
              <a:tblGrid>
                <a:gridCol w="6552952"/>
                <a:gridCol w="950636"/>
                <a:gridCol w="864125"/>
              </a:tblGrid>
              <a:tr h="3450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год (план)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год (факт)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772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82640,9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82513,7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66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молодых семей, получивших социальные выплаты на приобретение (строительство) жилья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8,7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8,8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8389" name="Прямоугольник 3"/>
          <p:cNvSpPr>
            <a:spLocks noChangeArrowheads="1"/>
          </p:cNvSpPr>
          <p:nvPr/>
        </p:nvSpPr>
        <p:spPr bwMode="auto">
          <a:xfrm>
            <a:off x="2915816" y="1387475"/>
            <a:ext cx="56852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Предоставление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поддержки в решении жилищной проблемы молодым семьям</a:t>
            </a:r>
          </a:p>
        </p:txBody>
      </p:sp>
      <p:pic>
        <p:nvPicPr>
          <p:cNvPr id="58425" name="Picture 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11" y="1700808"/>
            <a:ext cx="2867323" cy="215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3375"/>
            <a:ext cx="8569077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«Обеспечение малоимущих граждан жилыми помещениями по договорам социального найма в муниципальном образовании «Город Майкоп» 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defTabSz="866775">
              <a:defRPr/>
            </a:pPr>
            <a:endParaRPr lang="ru-RU" sz="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59398" name="Прямоугольник 8"/>
          <p:cNvSpPr>
            <a:spLocks noChangeArrowheads="1"/>
          </p:cNvSpPr>
          <p:nvPr/>
        </p:nvSpPr>
        <p:spPr bwMode="auto">
          <a:xfrm>
            <a:off x="3419872" y="2315939"/>
            <a:ext cx="525621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признание граждан в установленном порядке малоимущими 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принятие граждан на учет в качестве нуждающихся в жилых помещениях;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утверждение списка малоимущих граждан, принятых на учет в качестве нуждающихся в жилых помещениях, предоставляемых по договорам социального найма из муниципального жилищного фонда;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проведение переоценки доходов и стоимости имущества граждан, принятых на учет в качестве нуждающихся;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5) приобретение в муниципальную собственность жилых помещений;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6) предоставление жилых помещений по договорам социального найма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642844"/>
              </p:ext>
            </p:extLst>
          </p:nvPr>
        </p:nvGraphicFramePr>
        <p:xfrm>
          <a:off x="323850" y="4365625"/>
          <a:ext cx="8424863" cy="1245029"/>
        </p:xfrm>
        <a:graphic>
          <a:graphicData uri="http://schemas.openxmlformats.org/drawingml/2006/table">
            <a:tbl>
              <a:tblPr/>
              <a:tblGrid>
                <a:gridCol w="6610178"/>
                <a:gridCol w="950596"/>
                <a:gridCol w="864089"/>
              </a:tblGrid>
              <a:tr h="3450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год (план)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год (факт)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772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3330,0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3285,0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66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малоимущих граждан (семей), улучшивших жилищные условия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0,036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0,036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9413" name="Прямоугольник 3"/>
          <p:cNvSpPr>
            <a:spLocks noChangeArrowheads="1"/>
          </p:cNvSpPr>
          <p:nvPr/>
        </p:nvSpPr>
        <p:spPr bwMode="auto">
          <a:xfrm>
            <a:off x="646113" y="1387475"/>
            <a:ext cx="79216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Осуществление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социальных прав граждан, нуждающихся в улучшении жилищных условий</a:t>
            </a:r>
          </a:p>
        </p:txBody>
      </p:sp>
      <p:pic>
        <p:nvPicPr>
          <p:cNvPr id="59449" name="Picture 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40" y="1844824"/>
            <a:ext cx="2437741" cy="209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3375"/>
            <a:ext cx="8569077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«Профилактика безнадзорности и правонарушений несовершеннолетних в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муниципальном образовании «Город Майкоп» 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defTabSz="866775">
              <a:defRPr/>
            </a:pPr>
            <a:endParaRPr lang="ru-RU" sz="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pic>
        <p:nvPicPr>
          <p:cNvPr id="87042" name="Picture 2" descr="D:\Documents\Картинки\Профилактика правонарушений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0" y="1484784"/>
            <a:ext cx="3384375" cy="25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3123456" y="1539061"/>
            <a:ext cx="532839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alt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эффективности профилактики безнадзорности и правонарушений несовершеннолетних в муниципальном образовании «Город Майкоп».</a:t>
            </a: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3563888" y="2425997"/>
            <a:ext cx="5184874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t"/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alt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28600" indent="-228600" fontAlgn="t"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условий для формирования здорового образа жизни несовершеннолетних граждан, путем привлечения их к занятиям физической культурой и спортом;</a:t>
            </a:r>
          </a:p>
          <a:p>
            <a:pPr marL="228600" indent="-228600" fontAlgn="t">
              <a:buAutoNum type="arabicPeriod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Предупреждение безнадзорности и правонарушений несовершеннолетних, выявление и устранение причин, способствующих этому.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922111"/>
              </p:ext>
            </p:extLst>
          </p:nvPr>
        </p:nvGraphicFramePr>
        <p:xfrm>
          <a:off x="467642" y="4077072"/>
          <a:ext cx="8424863" cy="2134654"/>
        </p:xfrm>
        <a:graphic>
          <a:graphicData uri="http://schemas.openxmlformats.org/drawingml/2006/table">
            <a:tbl>
              <a:tblPr/>
              <a:tblGrid>
                <a:gridCol w="6610178"/>
                <a:gridCol w="950596"/>
                <a:gridCol w="864089"/>
              </a:tblGrid>
              <a:tr h="3450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год (план)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год (факт)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772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66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несовершеннолетних с девиантным поведением, вовлеченных в занятия физической культурой и спортом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несовершеннолетних детей, состоящих на профилактическом учете, в общем числе детского населения муниципального образования «Город Майкоп»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0,28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несовершеннолетних детей, совершивших административные правонарушения, в общем числе детского населения муниципального образования «Город Майкоп»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несовершеннолетних детей, совершивших преступления, в общем числе детского населения муниципального образования «Город Майкоп»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0,09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0,11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612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3375"/>
            <a:ext cx="8569077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«Формирование благоприятной инвестиционной среды</a:t>
            </a:r>
          </a:p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муниципального образования «Город Майкоп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defTabSz="866775">
              <a:defRPr/>
            </a:pPr>
            <a:endParaRPr lang="ru-RU" sz="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60422" name="Прямоугольник 8"/>
          <p:cNvSpPr>
            <a:spLocks noChangeArrowheads="1"/>
          </p:cNvSpPr>
          <p:nvPr/>
        </p:nvSpPr>
        <p:spPr bwMode="auto">
          <a:xfrm>
            <a:off x="3563938" y="2276475"/>
            <a:ext cx="5256212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формирование благоприятного предпринимательского климата и условий для ведения бизнеса с привлечением новых инновационных технологий;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дальнейшее развитие </a:t>
            </a:r>
            <a:r>
              <a:rPr lang="ru-RU" altLang="ru-RU" sz="1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выставочно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-ярмарочной деятельности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презентации инвестиционного потенциала города среди заинтересованных деловых кругов России и за рубежом;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развитие инфраструктуры инновационной сферы;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мобилизация инвестиционных ресурсов муниципального образования и обеспечение их эффективного использования посредством формирования инвестиционных проектов и площадок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167877"/>
              </p:ext>
            </p:extLst>
          </p:nvPr>
        </p:nvGraphicFramePr>
        <p:xfrm>
          <a:off x="323850" y="4365625"/>
          <a:ext cx="8424863" cy="1437111"/>
        </p:xfrm>
        <a:graphic>
          <a:graphicData uri="http://schemas.openxmlformats.org/drawingml/2006/table">
            <a:tbl>
              <a:tblPr/>
              <a:tblGrid>
                <a:gridCol w="6610178"/>
                <a:gridCol w="950596"/>
                <a:gridCol w="864089"/>
              </a:tblGrid>
              <a:tr h="3450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год (план)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год (факт)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772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7271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Объем инвестиций в основной капитал в расчете на 1 жителя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26282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сформированных инвестиционных площадок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26282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26282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26282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сформированных инвестиционных проектов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26282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26282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26282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принятых делегаций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0437" name="Прямоугольник 3"/>
          <p:cNvSpPr>
            <a:spLocks noChangeArrowheads="1"/>
          </p:cNvSpPr>
          <p:nvPr/>
        </p:nvSpPr>
        <p:spPr bwMode="auto">
          <a:xfrm>
            <a:off x="646113" y="1387475"/>
            <a:ext cx="792162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alt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условий для привлечения инвестиций в экономику муниципального образования "Город Майкоп"</a:t>
            </a:r>
          </a:p>
        </p:txBody>
      </p:sp>
      <p:pic>
        <p:nvPicPr>
          <p:cNvPr id="60481" name="Picture 65" descr="D:\User\Desktop\Картинки\Инвести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" y="1916832"/>
            <a:ext cx="2850285" cy="237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5" name="Picture 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3861"/>
            <a:ext cx="2088232" cy="198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22263"/>
            <a:ext cx="8628385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«Энергосбережение и повышение энергетической эффективности в муниципальном образовании «Город Майкоп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defTabSz="866775">
              <a:defRPr/>
            </a:pPr>
            <a:endParaRPr lang="ru-RU" sz="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61444" name="Прямоугольник 4"/>
          <p:cNvSpPr>
            <a:spLocks noChangeArrowheads="1"/>
          </p:cNvSpPr>
          <p:nvPr/>
        </p:nvSpPr>
        <p:spPr bwMode="auto">
          <a:xfrm>
            <a:off x="2699792" y="1231126"/>
            <a:ext cx="633606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Энергосбережение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повышение энергетической эффективности в муниципальном образовании </a:t>
            </a:r>
            <a:r>
              <a:rPr lang="ru-RU" sz="1100" dirty="0">
                <a:latin typeface="Times New Roman"/>
                <a:ea typeface="Times New Roman"/>
              </a:rPr>
              <a:t>«Город Майкоп»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7" name="Прямоугольник 8"/>
          <p:cNvSpPr>
            <a:spLocks noChangeArrowheads="1"/>
          </p:cNvSpPr>
          <p:nvPr/>
        </p:nvSpPr>
        <p:spPr bwMode="auto">
          <a:xfrm>
            <a:off x="3059113" y="1977231"/>
            <a:ext cx="5257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внедрение энергосберегающих технологий в муниципальном секторе;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информирование потребителей по вопросам энергосбережения и популяризации идей социально ответственного потребления энергетических ресурсов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669513"/>
              </p:ext>
            </p:extLst>
          </p:nvPr>
        </p:nvGraphicFramePr>
        <p:xfrm>
          <a:off x="331912" y="3140968"/>
          <a:ext cx="8135938" cy="3509003"/>
        </p:xfrm>
        <a:graphic>
          <a:graphicData uri="http://schemas.openxmlformats.org/drawingml/2006/table">
            <a:tbl>
              <a:tblPr/>
              <a:tblGrid>
                <a:gridCol w="6407952"/>
                <a:gridCol w="863993"/>
                <a:gridCol w="863993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4" marR="9524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  год (план)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  год (факт)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2834,6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2834,6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тепловой энергии органами местного самоуправления и муниципальными учреждениями муниципального образования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расчеты за которую осуществляются с использованием приборов учета (в расчете на 1 квадратный метр общей площади), Гкал/м2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0,101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0,090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тепловой энергии органами местного самоуправления и муниципальными учреждениями муниципального образования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расчеты за которую осуществляются с применением расчетных способов (в расчете на 1 квадратный метр общей площади), Гкал/м2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0,136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0,166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холодной воды на снабжение органов местного самоуправления и муниципальных учреждений муниципального образования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(в расчете на 1 человека в год), м3/ чел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1,396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1,375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горячей воды на снабжение органов местного самоуправления и муниципальных учреждений муниципального образования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(в расчете на 1 человека в год), м3/ чел.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0,498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0,469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природного газа на снабжение органов местного самоуправления и муниципальных учреждений муниципального образования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(в расчете на 1 человека в год), тыс. м3/ чел.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электрической энергии на обеспечение органов местного самоуправления и муниципальных учреждений муниципального образования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(в расчете на 1 квадратный метр общей площади),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кВтч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 м2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21,063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20,782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органов местного самоуправления и муниципальных учреждений муниципального образования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Майкоп»,</a:t>
                      </a:r>
                      <a:r>
                        <a:rPr lang="ru-RU" sz="10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реализующих образовательные программы в области энергосбережения и повышения энергетической эффективности, 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0538" y="322263"/>
            <a:ext cx="8461375" cy="862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«Информатизация Администрации</a:t>
            </a:r>
          </a:p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муниципального образования «Город Майкоп»</a:t>
            </a:r>
          </a:p>
          <a:p>
            <a:pPr>
              <a:defRPr/>
            </a:pP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62468" name="Прямоугольник 4"/>
          <p:cNvSpPr>
            <a:spLocks noChangeArrowheads="1"/>
          </p:cNvSpPr>
          <p:nvPr/>
        </p:nvSpPr>
        <p:spPr bwMode="auto">
          <a:xfrm>
            <a:off x="305694" y="1412776"/>
            <a:ext cx="84978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системы предоставления муниципальных услуг населению на основе информационных и телекоммуникационных технологий и повышение открытости информации о деятельности органов местного самоуправления и расширение возможностей доступа к ней</a:t>
            </a:r>
          </a:p>
        </p:txBody>
      </p:sp>
      <p:sp>
        <p:nvSpPr>
          <p:cNvPr id="62471" name="Прямоугольник 8"/>
          <p:cNvSpPr>
            <a:spLocks noChangeArrowheads="1"/>
          </p:cNvSpPr>
          <p:nvPr/>
        </p:nvSpPr>
        <p:spPr bwMode="auto">
          <a:xfrm>
            <a:off x="3523481" y="2182217"/>
            <a:ext cx="50677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создание и развитие современной информационной и телекоммуникационной инфраструктуры Администрации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»;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развитие специальных информационных и информационно-технологических систем обеспечения деятельности Администрации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том числе систем электронного документооборота;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развитие сервисов для упрощения процедур взаимодействия населения и органов местного самоуправления муниципального образования </a:t>
            </a:r>
            <a:r>
              <a:rPr lang="ru-RU" sz="1100" dirty="0" smtClean="0">
                <a:latin typeface="Times New Roman"/>
                <a:ea typeface="Times New Roman"/>
              </a:rPr>
              <a:t>«</a:t>
            </a:r>
            <a:r>
              <a:rPr lang="ru-RU" sz="1100" dirty="0">
                <a:latin typeface="Times New Roman"/>
                <a:ea typeface="Times New Roman"/>
              </a:rPr>
              <a:t>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использованием информационно-коммуникационных технологий в различных сферах;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получение доступа к сервисам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«Электронного правительства»;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5) обеспечение защиты информации на объектах информатизации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584219"/>
              </p:ext>
            </p:extLst>
          </p:nvPr>
        </p:nvGraphicFramePr>
        <p:xfrm>
          <a:off x="490538" y="4437112"/>
          <a:ext cx="8137525" cy="1999228"/>
        </p:xfrm>
        <a:graphic>
          <a:graphicData uri="http://schemas.openxmlformats.org/drawingml/2006/table">
            <a:tbl>
              <a:tblPr/>
              <a:tblGrid>
                <a:gridCol w="6408132"/>
                <a:gridCol w="864162"/>
                <a:gridCol w="865231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512,1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500,3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4909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Доля одновременно подключенных пользователей к СЭД от общего количества зарегистрированных пользователей в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системе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58,4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рабочих мест с доступом к СМЭВ (система межведомственного электронного взаимодействия)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Доля пользователей, подключенных к системе объединенных коммуникаций 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83,7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посетителей официального сайта  Администрации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муниципального образования «Город Майкоп»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1233,2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2546" name="Picture 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" y="2363903"/>
            <a:ext cx="3073351" cy="192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22263"/>
            <a:ext cx="8340353" cy="892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«Обеспечение безопасности дорожного движения</a:t>
            </a:r>
          </a:p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в муниципальном образовании «Город Майкоп»</a:t>
            </a:r>
          </a:p>
          <a:p>
            <a:pPr>
              <a:defRPr/>
            </a:pP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63492" name="Прямоугольник 4"/>
          <p:cNvSpPr>
            <a:spLocks noChangeArrowheads="1"/>
          </p:cNvSpPr>
          <p:nvPr/>
        </p:nvSpPr>
        <p:spPr bwMode="auto">
          <a:xfrm>
            <a:off x="290512" y="1340768"/>
            <a:ext cx="849788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сохранности жизни, здоровья граждан и их имущества, гарантии их законных прав на безопасные условия движения на дорогах</a:t>
            </a:r>
          </a:p>
        </p:txBody>
      </p:sp>
      <p:sp>
        <p:nvSpPr>
          <p:cNvPr id="63495" name="Прямоугольник 8"/>
          <p:cNvSpPr>
            <a:spLocks noChangeArrowheads="1"/>
          </p:cNvSpPr>
          <p:nvPr/>
        </p:nvSpPr>
        <p:spPr bwMode="auto">
          <a:xfrm>
            <a:off x="3248025" y="2106287"/>
            <a:ext cx="525621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"/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разработка и применение эффективных схем, методов и средств организации дорожного движения;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обустройство пешеходных переходов, прилегающих к образовательным организациям согласно требований национального стандарта РФ;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предупреждение опасного поведения участников дорожного движения;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организация информационно-пропагандистских компаний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633800"/>
              </p:ext>
            </p:extLst>
          </p:nvPr>
        </p:nvGraphicFramePr>
        <p:xfrm>
          <a:off x="468313" y="3860800"/>
          <a:ext cx="8137525" cy="2451844"/>
        </p:xfrm>
        <a:graphic>
          <a:graphicData uri="http://schemas.openxmlformats.org/drawingml/2006/table">
            <a:tbl>
              <a:tblPr/>
              <a:tblGrid>
                <a:gridCol w="6369425"/>
                <a:gridCol w="903938"/>
                <a:gridCol w="864162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6033,6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5532,2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00" b="1" i="0" u="none" strike="noStrike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endParaRPr lang="ru-RU" sz="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61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</a:rPr>
                        <a:t>Доля обустроенных пешеходных переходов от общего количества пешеходных переходов</a:t>
                      </a:r>
                      <a:endParaRPr lang="ru-RU" sz="11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нерегулируемых пешеходных переходов и мест массового перехода детей вблизи образовательных организаций, оборудованных в соответствии с требованиями национального стандарта РФ, к общему числу нерегулируемых пешеходных переходов и мест массового перехода детей вблизи образовательных организаций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97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99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Процент охвата детей, обученных безопасному поведению на дороге, к общему количеству детей в общеобразовательных организациях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93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обеспеченности общеобразовательных организаций всероссийской газетой «Добрая дорога детства»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3561" name="Picture 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28" y="1844824"/>
            <a:ext cx="3003001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3375"/>
            <a:ext cx="8353623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системы  образования </a:t>
            </a:r>
          </a:p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муниципального образования «Город Майкоп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defTabSz="866775">
              <a:defRPr/>
            </a:pPr>
            <a:endParaRPr lang="ru-RU" sz="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64516" name="Прямоугольник 4"/>
          <p:cNvSpPr>
            <a:spLocks noChangeArrowheads="1"/>
          </p:cNvSpPr>
          <p:nvPr/>
        </p:nvSpPr>
        <p:spPr bwMode="auto">
          <a:xfrm>
            <a:off x="323850" y="1548495"/>
            <a:ext cx="84963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Обеспечение повышения качества и доступности образования в муниципальном образовании </a:t>
            </a:r>
            <a:r>
              <a:rPr lang="ru-RU" sz="1100" dirty="0">
                <a:latin typeface="Times New Roman"/>
                <a:ea typeface="Times New Roman"/>
              </a:rPr>
              <a:t>«Город Майкоп»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9" name="Прямоугольник 8"/>
          <p:cNvSpPr>
            <a:spLocks noChangeArrowheads="1"/>
          </p:cNvSpPr>
          <p:nvPr/>
        </p:nvSpPr>
        <p:spPr bwMode="auto">
          <a:xfrm>
            <a:off x="4140200" y="2249488"/>
            <a:ext cx="424822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повышение качества и доступности дошкольного образования;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повышение качества и доступности начального общего, основного общего, среднего общего образования;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повышение качества и доступности дополнительного образования;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повышение качества управления муниципальной системой образования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795986"/>
              </p:ext>
            </p:extLst>
          </p:nvPr>
        </p:nvGraphicFramePr>
        <p:xfrm>
          <a:off x="647600" y="4293096"/>
          <a:ext cx="8137525" cy="1756573"/>
        </p:xfrm>
        <a:graphic>
          <a:graphicData uri="http://schemas.openxmlformats.org/drawingml/2006/table">
            <a:tbl>
              <a:tblPr/>
              <a:tblGrid>
                <a:gridCol w="6625242"/>
                <a:gridCol w="792148"/>
                <a:gridCol w="720135"/>
              </a:tblGrid>
              <a:tr h="3450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</a:t>
                      </a: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муниципальной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программы (тыс. рублей)</a:t>
                      </a:r>
                    </a:p>
                  </a:txBody>
                  <a:tcPr marL="9526" marR="9526" marT="95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77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1466678,3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1464721,3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73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53" marR="5253" marT="525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53" marR="5253" marT="5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53" marR="5253" marT="5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528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родителей, удовлетворённых качеством дошкольного, общего и дополнительного образования, к общему числу родителей, 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53" marR="5253" marT="525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986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образовательных организаций, повысивших качество деятельности - образовательной, финансово - экономической, материально-технической, к общему числу образовательных организаций, 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53" marR="5253" marT="525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4994" name="Picture 2" descr="D:\User\Desktop\Картинки\Образование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61" y="1979382"/>
            <a:ext cx="326779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3375"/>
            <a:ext cx="8353623" cy="1231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«Переселение граждан из жилых помещений, которые в установленном порядке признаны непригодными для проживания и ремонту и реконструкции не подлежат, из жилых помещений, признанных непригодными для проживания и расположенных в аварийных многоквартирных домах муниципального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образования «Город Майкоп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defTabSz="866775">
              <a:defRPr/>
            </a:pPr>
            <a:endParaRPr lang="ru-RU" sz="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89338" y="1628800"/>
            <a:ext cx="5603837" cy="75405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defTabSz="866775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Предоставление жилья гражданам, нуждающимся в переселении, а также обеспечение комфортных и безопасных условий для их проживания.</a:t>
            </a:r>
          </a:p>
          <a:p>
            <a:pPr defTabSz="866775">
              <a:defRPr/>
            </a:pPr>
            <a:endParaRPr lang="ru-RU" sz="1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D:\Documents\Картинки\Переселение из непригодного жиль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0" y="1828855"/>
            <a:ext cx="2605770" cy="195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74596" y="2311524"/>
            <a:ext cx="5833319" cy="178510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marL="228600" indent="-228600" fontAlgn="t">
              <a:buAutoNum type="arabicPeriod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Подготовка технической документации на объекты недвижимости с целью признания их аварийными;</a:t>
            </a:r>
          </a:p>
          <a:p>
            <a:pPr marL="228600" indent="-228600" fontAlgn="t">
              <a:buAutoNum type="arabicPeriod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Формирование муниципального жилищного фонда для переселения граждан из аварийного жилья;</a:t>
            </a:r>
          </a:p>
          <a:p>
            <a:pPr marL="228600" indent="-228600" fontAlgn="t">
              <a:buAutoNum type="arabicPeriod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Выполнение обязательств органа местного самоуправления перед собственниками, проживающими в жилых помещениях, признанных непригодными для проживания и расположенных в аварийных многоквартирных домах;</a:t>
            </a:r>
          </a:p>
          <a:p>
            <a:pPr marL="228600" indent="-228600" fontAlgn="t">
              <a:buAutoNum type="arabicPeriod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Ликвидация неблагоустроенного жилья пониженной капитальности и аварийного жилищного фонда на территории муниципального образования «Город Майкоп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575136"/>
              </p:ext>
            </p:extLst>
          </p:nvPr>
        </p:nvGraphicFramePr>
        <p:xfrm>
          <a:off x="539552" y="4365104"/>
          <a:ext cx="8137525" cy="1399964"/>
        </p:xfrm>
        <a:graphic>
          <a:graphicData uri="http://schemas.openxmlformats.org/drawingml/2006/table">
            <a:tbl>
              <a:tblPr/>
              <a:tblGrid>
                <a:gridCol w="6625242"/>
                <a:gridCol w="792148"/>
                <a:gridCol w="720135"/>
              </a:tblGrid>
              <a:tr h="3450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</a:t>
                      </a: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муниципальной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программы (тыс. рублей)</a:t>
                      </a:r>
                    </a:p>
                  </a:txBody>
                  <a:tcPr marL="9526" marR="9526" marT="95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(план)</a:t>
                      </a:r>
                    </a:p>
                  </a:txBody>
                  <a:tcPr marL="9526" marR="9526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</a:p>
                  </a:txBody>
                  <a:tcPr marL="9526" marR="9526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77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73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53" marR="5253" marT="525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53" marR="5253" marT="5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53" marR="5253" marT="5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528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жилых помещений, из которых произведено расселение от общего числа жилых помещений, признанных непригодными для проживания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53" marR="5253" marT="525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116,67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116,67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986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Удельный вес граждан, получивших жилые помещения, от общего числа граждан, состоящих на учете в качестве нуждающихся в переселении из аварийного жилищного фонда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53" marR="5253" marT="525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9,01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9,01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47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0538" y="322263"/>
            <a:ext cx="8461375" cy="86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территориального общественного самоуправления</a:t>
            </a:r>
          </a:p>
          <a:p>
            <a:pPr defTabSz="866775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в муниципальном образовании «Город Майкоп» </a:t>
            </a:r>
          </a:p>
          <a:p>
            <a:pPr>
              <a:defRPr/>
            </a:pP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68612" name="Прямоугольник 4"/>
          <p:cNvSpPr>
            <a:spLocks noChangeArrowheads="1"/>
          </p:cNvSpPr>
          <p:nvPr/>
        </p:nvSpPr>
        <p:spPr bwMode="auto">
          <a:xfrm>
            <a:off x="306388" y="1439104"/>
            <a:ext cx="849788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Дальнейшее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развитие и совершенствование деятельности территориального общественного самоуправления в муниципальном образовании </a:t>
            </a:r>
            <a:r>
              <a:rPr lang="ru-RU" sz="1100" dirty="0">
                <a:latin typeface="Times New Roman"/>
                <a:ea typeface="Times New Roman"/>
              </a:rPr>
              <a:t>«Город Майкоп»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15" name="Прямоугольник 8"/>
          <p:cNvSpPr>
            <a:spLocks noChangeArrowheads="1"/>
          </p:cNvSpPr>
          <p:nvPr/>
        </p:nvSpPr>
        <p:spPr bwMode="auto">
          <a:xfrm>
            <a:off x="3248025" y="2060575"/>
            <a:ext cx="525621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создание условий для более широкого вовлечения населения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процесс осуществления собственных инициатив по вопросам местного значения;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совершенствование форм сотрудничества органов местного самоуправления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органами ТОС;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расширение форм эффективной поддержки населения через развитие и совершенствование деятельности ТОС;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вовлечение населения в процессы выработки, принятия, реализации решений органов местного значения и осуществления контроля их исполнения;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6) дальнейшее совершенствование структуры и форм осуществления деятельности ТОС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260090"/>
              </p:ext>
            </p:extLst>
          </p:nvPr>
        </p:nvGraphicFramePr>
        <p:xfrm>
          <a:off x="490538" y="4149080"/>
          <a:ext cx="8137525" cy="2162175"/>
        </p:xfrm>
        <a:graphic>
          <a:graphicData uri="http://schemas.openxmlformats.org/drawingml/2006/table">
            <a:tbl>
              <a:tblPr/>
              <a:tblGrid>
                <a:gridCol w="6369425"/>
                <a:gridCol w="903938"/>
                <a:gridCol w="864162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30048,0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30048,0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Доля граждан, привлеченных к участию в субботниках по благоустройству территории проживания, от общего количества граждан, проживающих в муниципальном образовании «Город Майкоп»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19,4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20,9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Доля граждан, привлеченных к проведению культурных и праздничных мероприятий, от общего количества граждан, проживающих в муниципальном образовании «Город Майкоп»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3,9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4,2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Доля профилактических мероприятий, направленных на снижение уровня преступности, наркомании, пьянства от общего количества мероприятий, проводимых на территории муниципального образования «Город Майкоп»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14,6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14,9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8685" name="Picture 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20" y="2106032"/>
            <a:ext cx="2122735" cy="190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 bwMode="auto">
          <a:xfrm>
            <a:off x="1908175" y="188913"/>
            <a:ext cx="6778625" cy="12319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sz="18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Налоговая политика в муниципальном образовании «Город Майкоп» в 2018 году была направлена на:</a:t>
            </a:r>
          </a:p>
        </p:txBody>
      </p:sp>
      <p:sp>
        <p:nvSpPr>
          <p:cNvPr id="30723" name="Объект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5111750"/>
          </a:xfrm>
        </p:spPr>
        <p:txBody>
          <a:bodyPr rtlCol="0">
            <a:normAutofit lnSpcReduction="10000"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поддержка развития субъектов малого и среднего предпринимательства;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улучшение предпринимательского и инвестиционного климата;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создание благоприятных условий для расширения и развития негосударственного сектора экономики, в том числе малого бизнеса;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взаимодействие органов местного самоуправления и исполнительных органов государственной власти Республики Адыгея, а также территориальных органов федеральных органов власти в целях увеличения поступлений налоговых и неналоговых доходов;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дальнейшее совершенствование налогового администрирования, повышение уровня ответственности главных администраторов доходов за качественное прогнозирование доходов бюджета муниципального образования "Город Майкоп" и выполнение в полном объеме утвержденных годовых назначений по доходам бюджета муниципального образования "Город Майкоп";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взаимодействие с налоговыми органами в части повышения уровня собираемости налогов, сокращения недоимки, усиления налоговой дисциплины, улучшения качества администрирования налоговых доходов;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 дальнейшее осуществление мероприятий по легализации "теневой" заработной платы в муниципальном образовании "Город Майкоп", определение эффективных методов воздействия на работодателей, скрывающих фактический размер выплачиваемой заработной платы в муниципальном образовании "Город Майкоп", а также имеющих задолженность по уплате налогов и иных обязательных платежей в бюджет муниципального образования "Город Майкоп";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 проведение мероприятий по повышению эффективности управления муниципальным имуществом, увеличение доходов от использования муниципального имущества;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9) дальнейшее развитие земельных отношений, выявление незарегистрированных и неиспользуемых земельных участков с целью увеличения доходной части бюджета муниципального образования "Город Майкоп" за счет поступлений земельного налога, аренды и доходов от продажи земельных участков;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10) осуществление мониторинга законодательства Российской Федерации о налогах и сборах с целью приведения в соответствие с ним муниципальных правовых актов муниципального образования "Город Майкоп";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11) продолжение работы Межведомственной комиссии по вопросам погашения задолженности по налоговым и неналоговым поступлениям, обеспечения своевременной выплаты заработной платы в хозяйствующих субъектах муниципального образования "Город Майкоп".</a:t>
            </a:r>
          </a:p>
          <a:p>
            <a:pPr marL="0" indent="0">
              <a:buNone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449263" fontAlgn="auto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2" name="Picture 5" descr="D:\User\Documents\Человеки\Человеки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8913"/>
            <a:ext cx="12239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188" y="322263"/>
            <a:ext cx="8340725" cy="923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defTabSz="866775"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«Профилактика правонарушений </a:t>
            </a:r>
          </a:p>
          <a:p>
            <a:pPr defTabSz="866775"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муниципальном образовании «Город Майкоп»</a:t>
            </a:r>
          </a:p>
          <a:p>
            <a:pPr>
              <a:defRPr/>
            </a:pPr>
            <a:endParaRPr lang="ru-RU" sz="1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69636" name="Прямоугольник 4"/>
          <p:cNvSpPr>
            <a:spLocks noChangeArrowheads="1"/>
          </p:cNvSpPr>
          <p:nvPr/>
        </p:nvSpPr>
        <p:spPr bwMode="auto">
          <a:xfrm>
            <a:off x="434976" y="1484784"/>
            <a:ext cx="849788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системы предупреждения и профилактики правонарушений и обеспечение безопасности граждан на территории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Майкоп»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9" name="Прямоугольник 8"/>
          <p:cNvSpPr>
            <a:spLocks noChangeArrowheads="1"/>
          </p:cNvSpPr>
          <p:nvPr/>
        </p:nvSpPr>
        <p:spPr bwMode="auto">
          <a:xfrm>
            <a:off x="2665115" y="2084948"/>
            <a:ext cx="557267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воссоздание системы социальной профилактики правонарушений, направленной на активизацию борьбы с пьянством, алкоголизмом, наркоманией, безнадзорностью несовершеннолетних;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проведение разъяснительной работы среди населения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мерах по противодействию экстремизма, терроризма, а также преступлений против собственности;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профилактика правонарушений в местах массового пребывания граждан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142002"/>
              </p:ext>
            </p:extLst>
          </p:nvPr>
        </p:nvGraphicFramePr>
        <p:xfrm>
          <a:off x="587127" y="3645024"/>
          <a:ext cx="8137525" cy="3095879"/>
        </p:xfrm>
        <a:graphic>
          <a:graphicData uri="http://schemas.openxmlformats.org/drawingml/2006/table">
            <a:tbl>
              <a:tblPr/>
              <a:tblGrid>
                <a:gridCol w="6408132"/>
                <a:gridCol w="864162"/>
                <a:gridCol w="865231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316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Удельный вес населения (из расчёта на 1 жителя), охваченного агитационной информацией по вопросам противодействия экстремизму, терроризму, преступлениям против собственности, действиям при угрозе террористических актов в местах массового пребывания людей, антитеррористической направленности, к общей численности населения муниципального образования «Город Майкоп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7,8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7,9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Удельный вес населения (из расчёта на 1 жителя), охваченного агитационной информацией по профилактике наркомании, алкоголизма и других правонарушений к общей численности населения муниципального образования «Город Майкоп»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1,8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1,8</a:t>
                      </a:r>
                      <a:endParaRPr lang="ru-RU" sz="105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обучающихся в общеобразовательных организациях (6-11 классы), посетивших 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занятия по проблемам профилактики безнадзорности и правонарушений несовершеннолетних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96,0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97,0</a:t>
                      </a:r>
                      <a:endParaRPr lang="ru-RU" sz="105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обучающихся 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общеобразовательных организациях (6-11 классы)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высших учебных заведениях, посетивших занятия о профилактике и борьбе с незаконным оборотом и употреблением наркотиков, пьянством и алкоголизмом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68,6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70,0</a:t>
                      </a:r>
                      <a:endParaRPr lang="ru-RU" sz="105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Процент обеспеченности народных дружинников удостоверениями народных дружинников к общей их численности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05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9712" name="Picture 80" descr="D:\Documents\Картинки\Профилактика правонарушен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916832"/>
            <a:ext cx="136008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288" y="322263"/>
            <a:ext cx="8556625" cy="9233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«Развитие культуры</a:t>
            </a:r>
          </a:p>
          <a:p>
            <a:pPr defTabSz="866775"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муниципального образования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«Город Майкоп»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70660" name="Прямоугольник 4"/>
          <p:cNvSpPr>
            <a:spLocks noChangeArrowheads="1"/>
          </p:cNvSpPr>
          <p:nvPr/>
        </p:nvSpPr>
        <p:spPr bwMode="auto">
          <a:xfrm>
            <a:off x="290513" y="1298546"/>
            <a:ext cx="8497887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05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0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стратегической роли культуры как духовно-нравственного основания развития личности и государства, единства российского общества</a:t>
            </a:r>
          </a:p>
        </p:txBody>
      </p:sp>
      <p:sp>
        <p:nvSpPr>
          <p:cNvPr id="70663" name="Прямоугольник 8"/>
          <p:cNvSpPr>
            <a:spLocks noChangeArrowheads="1"/>
          </p:cNvSpPr>
          <p:nvPr/>
        </p:nvSpPr>
        <p:spPr bwMode="auto">
          <a:xfrm>
            <a:off x="2667376" y="1869897"/>
            <a:ext cx="5911177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0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организация работы библиотек, как информационных, образовательных и культурных центров;</a:t>
            </a:r>
          </a:p>
          <a:p>
            <a:r>
              <a:rPr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сохранение и развитие многообразия форм и жанров традиционной народной культуры;</a:t>
            </a:r>
          </a:p>
          <a:p>
            <a:r>
              <a:rPr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повышение уровня исполнительского мастерства учащихся детских школ искусств через участие в фестивалях и конкурсах различного уровня;</a:t>
            </a:r>
          </a:p>
          <a:p>
            <a:r>
              <a:rPr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укрепление единого культурного пространства, формирование положительного имиджа муниципального образования </a:t>
            </a:r>
            <a:r>
              <a:rPr lang="ru-RU" sz="1050" dirty="0">
                <a:latin typeface="Times New Roman"/>
                <a:ea typeface="Times New Roman"/>
              </a:rPr>
              <a:t>«Город Майкоп</a:t>
            </a:r>
            <a:r>
              <a:rPr lang="ru-RU" sz="1050" dirty="0" smtClean="0">
                <a:latin typeface="Times New Roman"/>
                <a:ea typeface="Times New Roman"/>
              </a:rPr>
              <a:t>», </a:t>
            </a:r>
            <a:r>
              <a:rPr lang="ru-RU" altLang="ru-RU" sz="10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региона с богатейшей традиционной культурой;</a:t>
            </a:r>
          </a:p>
          <a:p>
            <a:r>
              <a:rPr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6) определение культурной политики и основных принципов организации культурной деятельности в муниципальном образовании </a:t>
            </a:r>
            <a:r>
              <a:rPr lang="ru-RU" sz="1050" dirty="0">
                <a:latin typeface="Times New Roman"/>
                <a:ea typeface="Times New Roman"/>
              </a:rPr>
              <a:t>«Город Майкоп»</a:t>
            </a:r>
            <a:endParaRPr lang="ru-RU" altLang="ru-RU" sz="105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067563"/>
              </p:ext>
            </p:extLst>
          </p:nvPr>
        </p:nvGraphicFramePr>
        <p:xfrm>
          <a:off x="414710" y="3717032"/>
          <a:ext cx="8137525" cy="2928099"/>
        </p:xfrm>
        <a:graphic>
          <a:graphicData uri="http://schemas.openxmlformats.org/drawingml/2006/table">
            <a:tbl>
              <a:tblPr/>
              <a:tblGrid>
                <a:gridCol w="6408132"/>
                <a:gridCol w="865231"/>
                <a:gridCol w="864162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190340,1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187476,2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05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4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Увеличение количества библиографических записей в электронных каталогах библиотек муниципального образования «Город Майкоп» (по сравнению с предыдущим годом)</a:t>
                      </a:r>
                      <a:endParaRPr lang="ru-RU" sz="105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2,3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27,3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92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Увеличение количества посещений библиотек муниципального образования «Город Майкоп» (по сравнению с предыдущим годом)</a:t>
                      </a:r>
                      <a:endParaRPr lang="ru-RU" sz="105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1,8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00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Увеличение численности участников культурно-досуговых мероприятий (по сравнению с предыдущим годом)</a:t>
                      </a:r>
                      <a:endParaRPr lang="ru-RU" sz="105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Увеличение количества культурно-досуговых мероприятий (по сравнению с предыдущим годом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</a:rPr>
                        <a:t>Доля лауреатов, дипломантов международных, всероссийских, региональных, республиканских, городских конкурсов от общего числа обучающихся</a:t>
                      </a:r>
                      <a:endParaRPr lang="ru-RU" sz="105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32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32,8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Увеличение количества мероприятий, посвященных значимым событиям культуры и развитию культурного сотрудничества (по сравнению с предыдущим годом)</a:t>
                      </a:r>
                      <a:endParaRPr lang="ru-RU" sz="105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50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Увеличение численности участников мероприятий, посвященных значимым событиям культуры и развитию культурного сотрудничества (по сравнению с предыдущим годом)</a:t>
                      </a:r>
                      <a:endParaRPr lang="ru-RU" sz="105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92" y="1722298"/>
            <a:ext cx="2199832" cy="184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514" y="322263"/>
            <a:ext cx="8661400" cy="677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«Молодежь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столицы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Адыгеи»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71684" name="Прямоугольник 4"/>
          <p:cNvSpPr>
            <a:spLocks noChangeArrowheads="1"/>
          </p:cNvSpPr>
          <p:nvPr/>
        </p:nvSpPr>
        <p:spPr bwMode="auto">
          <a:xfrm>
            <a:off x="2019796" y="1268760"/>
            <a:ext cx="676860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благоприятных условий и возможностей для успешной социализации и эффективной самореализации молодых людей вне зависимости от социального статуса в целях использования потенциала молодежи в интересах инновационного развития города Майкопа</a:t>
            </a:r>
          </a:p>
        </p:txBody>
      </p:sp>
      <p:sp>
        <p:nvSpPr>
          <p:cNvPr id="71687" name="Прямоугольник 8"/>
          <p:cNvSpPr>
            <a:spLocks noChangeArrowheads="1"/>
          </p:cNvSpPr>
          <p:nvPr/>
        </p:nvSpPr>
        <p:spPr bwMode="auto">
          <a:xfrm>
            <a:off x="3059832" y="2348880"/>
            <a:ext cx="52130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формирование целостной системы поддержки обладающей лидерскими навыками инициативной и талантливой молодежи;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вовлечение молодежи в социальную практику и ее информирование о потенциальных возможностях собственного развития;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формирование у молодежи российской идентичности и профилактика асоциального поведения, этнического и религиозно-политического экстремизма в молодежной среде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227824"/>
              </p:ext>
            </p:extLst>
          </p:nvPr>
        </p:nvGraphicFramePr>
        <p:xfrm>
          <a:off x="383061" y="4293096"/>
          <a:ext cx="8210550" cy="1948815"/>
        </p:xfrm>
        <a:graphic>
          <a:graphicData uri="http://schemas.openxmlformats.org/drawingml/2006/table">
            <a:tbl>
              <a:tblPr/>
              <a:tblGrid>
                <a:gridCol w="6442462"/>
                <a:gridCol w="903932"/>
                <a:gridCol w="864156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8386,0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8300,6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</a:rPr>
                        <a:t>Доля молодых людей, принимающих участие в программных мероприятиях в сфере молодежной политики</a:t>
                      </a:r>
                      <a:endParaRPr lang="ru-RU" sz="12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46,0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50,0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</a:rPr>
                        <a:t>Доля детей, подростков и молодежи, посещающих клубы, принимающих участие в мероприятиях, направленных на гражданское становление и нравственное развитие молодежи, привитие навыков здорового образа жизни</a:t>
                      </a:r>
                      <a:endParaRPr lang="ru-RU" sz="12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8,4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9,9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молодежи, охваченной профилактическими акциями и мероприятиями против употребления наркотиков, алкоголя и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табакокурения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10,0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11,7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1762" name="Picture 82" descr="D:\Documents\Картинки\Молодеж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47" y="1844824"/>
            <a:ext cx="2448520" cy="224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513" y="322263"/>
            <a:ext cx="8661400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«О противодействии коррупции </a:t>
            </a:r>
          </a:p>
          <a:p>
            <a:pPr defTabSz="866775"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муниципальном образовании «Город Майкоп»</a:t>
            </a:r>
          </a:p>
          <a:p>
            <a:pPr>
              <a:defRPr/>
            </a:pP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72708" name="Прямоугольник 4"/>
          <p:cNvSpPr>
            <a:spLocks noChangeArrowheads="1"/>
          </p:cNvSpPr>
          <p:nvPr/>
        </p:nvSpPr>
        <p:spPr bwMode="auto">
          <a:xfrm>
            <a:off x="290513" y="1412776"/>
            <a:ext cx="84978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системы предупреждения и профилактики коррупционных проявлений</a:t>
            </a:r>
          </a:p>
        </p:txBody>
      </p:sp>
      <p:sp>
        <p:nvSpPr>
          <p:cNvPr id="72711" name="Прямоугольник 8"/>
          <p:cNvSpPr>
            <a:spLocks noChangeArrowheads="1"/>
          </p:cNvSpPr>
          <p:nvPr/>
        </p:nvSpPr>
        <p:spPr bwMode="auto">
          <a:xfrm>
            <a:off x="3280643" y="2060848"/>
            <a:ext cx="5256213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создание единого механизма, свидетельствующего об открытости, доступности, четкой определенности деятельности органов местного самоуправления;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создание системы регулярного мониторинга коррупционных проявлений, в том числе на основе взаимодействия с правоохранительными органами;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создание отдельных элементов влияния на антикоррупционное сознание посредством информирования, просвещения, обучения, воспитания населения;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пропаганда новых поведенческих моделей, ориентированных на воспитание у населения нетерпимого отношения к коррупции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709569"/>
              </p:ext>
            </p:extLst>
          </p:nvPr>
        </p:nvGraphicFramePr>
        <p:xfrm>
          <a:off x="468313" y="3860800"/>
          <a:ext cx="8137525" cy="2227961"/>
        </p:xfrm>
        <a:graphic>
          <a:graphicData uri="http://schemas.openxmlformats.org/drawingml/2006/table">
            <a:tbl>
              <a:tblPr/>
              <a:tblGrid>
                <a:gridCol w="6369425"/>
                <a:gridCol w="903938"/>
                <a:gridCol w="864162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245,9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Доля муниципальных служащих, в должностные обязанности которых входит работа по противодействию коррупции, прошедших обучение по противодействию коррупции.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93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Доля муниципальных служащих, впервые поступивших на муниципальную службу для замещения должностей, включённых в соответствующий Перечень, прошедших обучение по противодействию коррупции.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Степень информированности и удовлетворенности населения антикоррупционной политикой, проводимой органами местного самоуправления.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48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49,7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Публикация в средствах массовой информации материалов антикоррупционного информирования, просвещения, обучения, воспитания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населения, количество публикаций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76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2800" name="Picture 96" descr="D:\Documents\Картинки\Противодействие коррупции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21" y="1988840"/>
            <a:ext cx="3072341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288" y="322263"/>
            <a:ext cx="8556625" cy="677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«Майкоп - спортивный город»</a:t>
            </a:r>
          </a:p>
          <a:p>
            <a:pPr>
              <a:defRPr/>
            </a:pP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73732" name="Прямоугольник 4"/>
          <p:cNvSpPr>
            <a:spLocks noChangeArrowheads="1"/>
          </p:cNvSpPr>
          <p:nvPr/>
        </p:nvSpPr>
        <p:spPr bwMode="auto">
          <a:xfrm>
            <a:off x="611560" y="1306483"/>
            <a:ext cx="817684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качества жизни населения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путем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развития физкультурно-спортивной работы</a:t>
            </a:r>
          </a:p>
        </p:txBody>
      </p:sp>
      <p:sp>
        <p:nvSpPr>
          <p:cNvPr id="73735" name="Прямоугольник 8"/>
          <p:cNvSpPr>
            <a:spLocks noChangeArrowheads="1"/>
          </p:cNvSpPr>
          <p:nvPr/>
        </p:nvSpPr>
        <p:spPr bwMode="auto">
          <a:xfrm>
            <a:off x="3635375" y="2132856"/>
            <a:ext cx="48387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организация и проведение массовых физкультурно-спортивных мероприятий;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развитие инфраструктуры для занятий массовым спортом в образовательных организациях и по месту жительства;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развитие спортивной материально-технической базы;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повышение интереса населения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занятиям физической культурой и спортом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532915"/>
              </p:ext>
            </p:extLst>
          </p:nvPr>
        </p:nvGraphicFramePr>
        <p:xfrm>
          <a:off x="604837" y="3717032"/>
          <a:ext cx="8137525" cy="2779395"/>
        </p:xfrm>
        <a:graphic>
          <a:graphicData uri="http://schemas.openxmlformats.org/drawingml/2006/table">
            <a:tbl>
              <a:tblPr/>
              <a:tblGrid>
                <a:gridCol w="6369425"/>
                <a:gridCol w="903938"/>
                <a:gridCol w="864162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47196,8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47196,8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Уровень обеспеченности населения муниципального образования «Город Майкоп» спортивными сооружениями </a:t>
                      </a:r>
                      <a:endParaRPr lang="ru-RU" sz="1050" dirty="0"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12,8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Доля обучающихся, систематически занимающихся физической культурой и спортом, в общей численности обучающихся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78,2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79,3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Доля детей, занимающихся в специализированных спортивных учреждениях, в общей численности детей 5-18 лет 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27,9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Доля населения муниципального образования «Город Майкоп», систематически занимающегося физической культурой и спортом, в общей численности населения муниципального образования «Город Майкоп»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</a:rPr>
                        <a:t>37,4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39,6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Доля горожан, выполнивших нормативы Всероссийского физкультурно-спортивного комплекса «Готов к труду и обороне», в общей численности населения, принявшего участие в выполнении нормативов Всероссийского физкультурно-спортивного комплекса «Готов к труду и обороне»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57,5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Уровень удовлетворенности населения муниципального образования «Город Майкоп» качеством предоставления муниципальных услуг в сфере физической культуры и спорта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</a:rPr>
                        <a:t>55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56,9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3812" name="Picture 84" descr="D:\Documents\Картинки\Спорт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737594"/>
            <a:ext cx="2160240" cy="187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313" y="322263"/>
            <a:ext cx="8207375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defTabSz="866775"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 «Управление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финансами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>
              <a:defRPr/>
            </a:pPr>
            <a:endParaRPr lang="ru-RU" sz="1600" b="1" dirty="0">
              <a:solidFill>
                <a:srgbClr val="00A29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74756" name="Прямоугольник 4"/>
          <p:cNvSpPr>
            <a:spLocks noChangeArrowheads="1"/>
          </p:cNvSpPr>
          <p:nvPr/>
        </p:nvSpPr>
        <p:spPr bwMode="auto">
          <a:xfrm>
            <a:off x="323055" y="1340768"/>
            <a:ext cx="849788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 smtClean="0">
                <a:solidFill>
                  <a:srgbClr val="000000"/>
                </a:solidFill>
                <a:latin typeface="Times New Roman"/>
              </a:rPr>
              <a:t>Цель:</a:t>
            </a:r>
            <a:endParaRPr lang="ru-RU" sz="1100" b="1" dirty="0">
              <a:solidFill>
                <a:srgbClr val="000000"/>
              </a:solidFill>
              <a:latin typeface="Times New Roman"/>
            </a:endParaRP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сбалансированности и финансовой устойчивости бюджетной системы в муниципальном образовании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повышения эффективности бюджетных расходов и качества управления муниципальными финансами</a:t>
            </a:r>
          </a:p>
        </p:txBody>
      </p:sp>
      <p:sp>
        <p:nvSpPr>
          <p:cNvPr id="74759" name="Прямоугольник 8"/>
          <p:cNvSpPr>
            <a:spLocks noChangeArrowheads="1"/>
          </p:cNvSpPr>
          <p:nvPr/>
        </p:nvSpPr>
        <p:spPr bwMode="auto">
          <a:xfrm>
            <a:off x="3287258" y="2273285"/>
            <a:ext cx="525621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организация и осуществление бюджетного процесса в муниципальном образовании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»;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эффективное управление муниципальным долгом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»;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создание условий для реализации муниципальной программы и входящих в нее подпрограмм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252393"/>
              </p:ext>
            </p:extLst>
          </p:nvPr>
        </p:nvGraphicFramePr>
        <p:xfrm>
          <a:off x="574031" y="3717032"/>
          <a:ext cx="8137525" cy="2566760"/>
        </p:xfrm>
        <a:graphic>
          <a:graphicData uri="http://schemas.openxmlformats.org/drawingml/2006/table">
            <a:tbl>
              <a:tblPr/>
              <a:tblGrid>
                <a:gridCol w="6369425"/>
                <a:gridCol w="903938"/>
                <a:gridCol w="864162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49705,2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41711,4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Исполнение бюджета муни­ципального об­разования «Го­род Майкоп» по налоговым и неналоговым доходам к утвержденному уровню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98,4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Испол­нение бюджета 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муниципального образования «Город Майкоп» по расходам к утвержденному уровню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97,1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Отношение объема муни­ципального долга к общему годовому объ­ему доходов бюджета муни­ципального об­разования «Го­род Майкоп» без учета без­возмездных поступлений и (или) поступ­лений налого­вых доходов по дополнитель­ным нормати­вам отчислений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 более 100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71,4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Отношение объема расхо­дов  на обслу­живание муни­ципального долга к объему расходов  бюджета муни­ципального об­разования «Го­род Майкоп» за исключением объема расхо­дов, которые осуществля­ются за счет субвенций предоставляе­мых из бюдже­тов  бюджет­ной системы Российской Федерации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 более 15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1,4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1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Просроченная задолженность по долговым обязательствам муниципаль­ного образова­ния «Город Майкоп»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4845" name="Picture 93" descr="D:\Documents\Картинки\Управление финансами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7" y="1940931"/>
            <a:ext cx="2343893" cy="16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22263"/>
            <a:ext cx="8340353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 «Развитие средств массовой информации в муниципальном образовании «Город Майкоп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defTabSz="866775">
              <a:defRPr/>
            </a:pPr>
            <a:endParaRPr lang="ru-RU" sz="1800" b="1" dirty="0">
              <a:solidFill>
                <a:srgbClr val="0000FF"/>
              </a:solidFill>
              <a:latin typeface="Trebuchet MS" panose="020B0603020202020204" pitchFamily="34" charset="0"/>
              <a:ea typeface="+mj-ea"/>
              <a:cs typeface="+mj-cs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75780" name="Прямоугольник 4"/>
          <p:cNvSpPr>
            <a:spLocks noChangeArrowheads="1"/>
          </p:cNvSpPr>
          <p:nvPr/>
        </p:nvSpPr>
        <p:spPr bwMode="auto">
          <a:xfrm>
            <a:off x="2863305" y="1838391"/>
            <a:ext cx="6088608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конституционного права жителей на получение оперативной и достоверной информации о важнейших общественно-политических, социально-культурных событиях, о деятельности органов местного самоуправления, органов государственной власти Республики Адыгея</a:t>
            </a:r>
          </a:p>
        </p:txBody>
      </p:sp>
      <p:sp>
        <p:nvSpPr>
          <p:cNvPr id="75783" name="Прямоугольник 8"/>
          <p:cNvSpPr>
            <a:spLocks noChangeArrowheads="1"/>
          </p:cNvSpPr>
          <p:nvPr/>
        </p:nvSpPr>
        <p:spPr bwMode="auto">
          <a:xfrm>
            <a:off x="3279502" y="2910086"/>
            <a:ext cx="5256213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всестороннее информирование граждан, проживающих в муниципальном образовании "Город Майкоп", о процессах, происходящих в политической, социально-экономической жизни в муниципальном образовании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»;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формирование у жителей муниципального образования активной жизненной позиции;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оказание информационных услуг в сфере печати и телевидения (собственное производство);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создание условий для стабильной работы муниципальных СМИ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970423"/>
              </p:ext>
            </p:extLst>
          </p:nvPr>
        </p:nvGraphicFramePr>
        <p:xfrm>
          <a:off x="358974" y="4869160"/>
          <a:ext cx="8137525" cy="1057911"/>
        </p:xfrm>
        <a:graphic>
          <a:graphicData uri="http://schemas.openxmlformats.org/drawingml/2006/table">
            <a:tbl>
              <a:tblPr/>
              <a:tblGrid>
                <a:gridCol w="6369425"/>
                <a:gridCol w="903938"/>
                <a:gridCol w="864162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25452,5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25452,5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номеров газеты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«Майкопские новости»</a:t>
                      </a: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800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833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времени выхода в эфир передач Майкопского телевидения, час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340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456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5869" name="Picture 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62242"/>
            <a:ext cx="2664296" cy="268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3" y="455613"/>
            <a:ext cx="8280598" cy="86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жилищно-коммунального, дорожного  хозяйства и благоустройства в муниципальном образовании «Город Майкоп»</a:t>
            </a:r>
          </a:p>
          <a:p>
            <a:pPr>
              <a:defRPr/>
            </a:pPr>
            <a:r>
              <a:rPr lang="ru-RU" sz="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9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реализации: </a:t>
            </a:r>
            <a:r>
              <a:rPr lang="ru-RU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76804" name="Прямоугольник 4"/>
          <p:cNvSpPr>
            <a:spLocks noChangeArrowheads="1"/>
          </p:cNvSpPr>
          <p:nvPr/>
        </p:nvSpPr>
        <p:spPr bwMode="auto">
          <a:xfrm>
            <a:off x="468313" y="1471613"/>
            <a:ext cx="8351837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Развитие жилищно-коммунального, дорожного хозяйства и благоустройства муниципального образования </a:t>
            </a:r>
            <a:r>
              <a:rPr lang="ru-RU" sz="1000" dirty="0">
                <a:latin typeface="Times New Roman"/>
                <a:ea typeface="Times New Roman"/>
              </a:rPr>
              <a:t>«Город Майкоп</a:t>
            </a:r>
            <a:r>
              <a:rPr lang="ru-RU" sz="1000" dirty="0" smtClean="0">
                <a:latin typeface="Times New Roman"/>
                <a:ea typeface="Times New Roman"/>
              </a:rPr>
              <a:t>»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обеспечения комфортных условий проживания граждан</a:t>
            </a:r>
            <a:endParaRPr lang="ru-RU" altLang="ru-RU" sz="1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807" name="Прямоугольник 8"/>
          <p:cNvSpPr>
            <a:spLocks noChangeArrowheads="1"/>
          </p:cNvSpPr>
          <p:nvPr/>
        </p:nvSpPr>
        <p:spPr bwMode="auto">
          <a:xfrm>
            <a:off x="3458567" y="2025611"/>
            <a:ext cx="5256213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0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поддержание надлежащего технического состояния, обеспечение сохранности автомобильных дорог и комплексное развитие транспортной инфраструктуры;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повышение безопасности дорожного движения на автомобильных дорогах;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проведение капитального ремонта многоквартирных домов;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сохранение, восстановление, повышение надежности зданий жилищного фонда;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5) развитие сетей наружного освещения;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6) развитие систем инженерной инфраструктуры для обеспечения населения коммунальными услугами;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7) повышение уровня надежности, качества и эффективности работы коммунального комплекса;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8) озеленение территорий и улучшение художественно-ландшафтного облика города и поселений;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9) содержание мест захоронения в благоустроенном состоянии;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10) создание условий для реализации муниципальной программы;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11) создание условий для комфортного проживания и безопасного движения граждан по дворовым территориям многоквартирных домов;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12) повышение уровня благоустройства дворовых территорий многоквартирных домов;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13) выполнение работ по ремонту дорожного покрытия дворовых территорий многоквартирных домов, проездов к дворовым территориям многоквартирных домов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000564"/>
              </p:ext>
            </p:extLst>
          </p:nvPr>
        </p:nvGraphicFramePr>
        <p:xfrm>
          <a:off x="699892" y="5373216"/>
          <a:ext cx="8135937" cy="522288"/>
        </p:xfrm>
        <a:graphic>
          <a:graphicData uri="http://schemas.openxmlformats.org/drawingml/2006/table">
            <a:tbl>
              <a:tblPr/>
              <a:tblGrid>
                <a:gridCol w="6368182"/>
                <a:gridCol w="903762"/>
                <a:gridCol w="863993"/>
              </a:tblGrid>
              <a:tr h="3450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</a:t>
                      </a: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муниципальной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программы (тыс. рублей)</a:t>
                      </a:r>
                    </a:p>
                  </a:txBody>
                  <a:tcPr marL="9524" marR="9524" marT="95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4" marR="9524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4" marR="9524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77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586606,5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543035,3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3970" name="Picture 2" descr="D:\Documents\Картинки\ЖКХ и благоустройств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83073"/>
            <a:ext cx="3264421" cy="258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32656"/>
            <a:ext cx="8569077" cy="523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жилищно-коммунального, дорожного  хозяйства и благоустройства в муниципальном образовании «Город Майкоп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»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058257"/>
              </p:ext>
            </p:extLst>
          </p:nvPr>
        </p:nvGraphicFramePr>
        <p:xfrm>
          <a:off x="467544" y="1196752"/>
          <a:ext cx="8569325" cy="5124075"/>
        </p:xfrm>
        <a:graphic>
          <a:graphicData uri="http://schemas.openxmlformats.org/drawingml/2006/table">
            <a:tbl>
              <a:tblPr/>
              <a:tblGrid>
                <a:gridCol w="7273125"/>
                <a:gridCol w="576089"/>
                <a:gridCol w="720111"/>
              </a:tblGrid>
              <a:tr h="31977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5252" marR="5252" marT="525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9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5252" marR="5252" marT="525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9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5252" marR="5252" marT="525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Удовлетворенность населения качеством автомобильных дорог в муниципальном образовании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46,0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59,23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59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Удовлетворенность населения муниципального образования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жилищно-коммунальными услугами: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539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- теплоснабжение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85,0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85,7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62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- водоснабжение (водоотведение)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85,0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84,05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73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- электроснабжение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90,0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88,62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81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- газоснабжение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94,0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91,53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10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Доля протяженности автомобильных дорог общего пользования местного значения, не отвечающих нормативным требованиям, в общей протяженности автомобильных дорог общего пользования местного значения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57,0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56,01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81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Доля протяженности автомобильных дорог общего пользования местного значения с твердым покрытием от общей протяженности автомобильных дорог местного значения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22272F"/>
                          </a:solidFill>
                          <a:effectLst/>
                          <a:latin typeface="Times New Roman"/>
                          <a:ea typeface="Times New Roman"/>
                        </a:rPr>
                        <a:t>44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53,02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25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Доля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неосвещенных частей улиц в общей протяженности улично-дорожной сети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1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11,8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23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Площадь уборки территорий улиц, площадей, тротуаров, инженерных сооружений в рамках благоустройства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813,67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814,2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Площадь зеленых насаждений общего пользования, приходящаяся на одного жителя муниципального образования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4,5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4,84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334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Удельный вес трудоустроенных на общественных работах к общему числу граждан, обратившихся в центр занятости населения в целях поиска подходящей работы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14,0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13,0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Доля отремонтированных многоквартирных домов от общего количества многоквартирных домов, требующих капитального ремонта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26,7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30,8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334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Доля построенных инженерных сетей в общей протяженности таких сетей по отношению к результатам 2015 года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0,8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0,75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15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Удельный вес прироста количества посетителей МУП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«Банный комплекс»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в общем количестве посетителей МУП "Банный комплекс" по отношению к результатам 2016 года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0,4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10,4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25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Удельный вес обращений по вопросам жилищно-коммунального хозяйства от общего количества обращений в Администрацию муниципального образования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22,3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25,6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28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Доля муниципальных служащих Управления ЖКХ и благоустройства, прошедших программы профессиональной переподготовки и повышения квалификации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27,6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9,1</a:t>
                      </a: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22263"/>
            <a:ext cx="8628385" cy="892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«Обеспечение деятельности и реализации полномочий</a:t>
            </a:r>
          </a:p>
          <a:p>
            <a:pPr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Комитета по управлению имуществом муниципального образования «Город Майкоп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>
              <a:defRPr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79876" name="Прямоугольник 4"/>
          <p:cNvSpPr>
            <a:spLocks noChangeArrowheads="1"/>
          </p:cNvSpPr>
          <p:nvPr/>
        </p:nvSpPr>
        <p:spPr bwMode="auto">
          <a:xfrm>
            <a:off x="1547664" y="1393002"/>
            <a:ext cx="71089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эффективности управления и распоряжения муниципальным имуществом</a:t>
            </a:r>
          </a:p>
        </p:txBody>
      </p:sp>
      <p:sp>
        <p:nvSpPr>
          <p:cNvPr id="79879" name="Прямоугольник 8"/>
          <p:cNvSpPr>
            <a:spLocks noChangeArrowheads="1"/>
          </p:cNvSpPr>
          <p:nvPr/>
        </p:nvSpPr>
        <p:spPr bwMode="auto">
          <a:xfrm>
            <a:off x="3059113" y="1844824"/>
            <a:ext cx="5257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совершенствование системы учета объектов муниципальной собственности и земельных участков;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содержание объектов собственности муниципального образования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«Город Майкоп»;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увеличение поступлений в бюджет за счет роста количества заключенных договоров аренды, договоров купли-продажи, осуществления оценки рыночной стоимости объектов собственности, вовлекаемых в сделки, модернизации учета и контроля по договорам аренды, укрепление материально-технического обеспечения и управления в сфере управления муниципальной собственностью;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обеспечение деятельности Комитета по управлению имуществом муниципального образования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«Город Майкоп»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597239"/>
              </p:ext>
            </p:extLst>
          </p:nvPr>
        </p:nvGraphicFramePr>
        <p:xfrm>
          <a:off x="482749" y="4149080"/>
          <a:ext cx="8137525" cy="2178450"/>
        </p:xfrm>
        <a:graphic>
          <a:graphicData uri="http://schemas.openxmlformats.org/drawingml/2006/table">
            <a:tbl>
              <a:tblPr/>
              <a:tblGrid>
                <a:gridCol w="6402738"/>
                <a:gridCol w="882611"/>
                <a:gridCol w="852176"/>
              </a:tblGrid>
              <a:tr h="2838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177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29766,9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28311,6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3841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6" marR="9526" marT="95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3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объектов недвижимого имущества, зарегистрированных в собственность муниципального образования «Город Майкоп».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59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проведенных технических инвентаризаций объектов недвижимости, находящихся в муниципальной собственности муниципального образования «Город Майкоп»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59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земельных участков, зарегистрированных в собственность муниципального образования «Город Майкоп».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539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59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оказанных муниципальных услуг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2879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9983" name="Picture 111" descr="D:\Documents\Картинки\Деятельность комитета по имуществу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912640"/>
            <a:ext cx="2710944" cy="198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 bwMode="auto">
          <a:xfrm>
            <a:off x="1187450" y="115888"/>
            <a:ext cx="7499350" cy="144145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sz="18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Бюджетная политика в муниципальном образовании</a:t>
            </a:r>
            <a:br>
              <a:rPr lang="ru-RU" sz="18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«Город Майкоп» в 2018 году была направлена на: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91513" cy="5400600"/>
          </a:xfrm>
        </p:spPr>
        <p:txBody>
          <a:bodyPr rtlCol="0">
            <a:normAutofit fontScale="25000" lnSpcReduction="20000"/>
          </a:bodyPr>
          <a:lstStyle/>
          <a:p>
            <a:pPr marL="342900" indent="-342900" algn="just" fontAlgn="auto">
              <a:spcAft>
                <a:spcPts val="0"/>
              </a:spcAft>
              <a:buClrTx/>
              <a:buSzTx/>
              <a:buFont typeface="Wingdings" pitchFamily="2" charset="2"/>
              <a:buChar char="q"/>
              <a:defRPr/>
            </a:pPr>
            <a:endParaRPr lang="ru-RU" sz="14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1) обеспечение сокращения расходов бюджета муниципального образования "Город Майкоп" в реальном выражении за счет снижения неэффективных затрат;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2) принятие новых расходных обязательств исключительно в рамках установленных ограничений расходов в пределах сокращения действующих расходных обязательств;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3) обеспечение результативности имеющихся инструментов программно-целевого управления, создание условий для улучшения качества муниципальных услуг и предоставление социальных выплат населению на основе адресности и нуждаемости;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4) адресность и целевой характер бюджетных средств за счет формирования и исполнения бюджета муниципального образования "Город Майкоп" на основе муниципальных программ, перераспределение бюджетных ассигнований на конкретные мероприятия, направленные на достижение приоритетных целей социально-экономического развития;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5) создание условий для повышения качества предоставления муниципальных услуг, расширение перечня муниципальных услуг;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6) совершенствование и проведение углубленного анализа нормативных затрат на оказание муниципальных услуг в целях принятия мер по оптимизации затрат на их оказание;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7) повышение эффективности осуществления закупок товаров, работ, услуг для обеспечения нужд муниципального образования "Город Майкоп", исключение фактов заключения контрактов с недобросовестными поставщиками (подрядчиками, исполнителями);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8) определение потенциала долговой емкости бюджета, а также экономически безопасного уровня муниципального долга и муниципальных заимствований;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9) недопущение неконтролируемого роста муниципального долга и увеличения рисков неисполнения взятых муниципальным образованием "Город Майкоп" долговых обязательств;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10) направление в первоочередном порядке дополнительных доходов и (или) экономии расходов при исполнении бюджета муниципального образования "Город Майкоп" на поэтапное сокращение доли краткосрочных долговых обязательств муниципального образования "Город Майкоп" в общем объеме муниципального долга по отношению к доходам бюджета муниципального образования "Город Майкоп", без учета безвозмездных поступлений;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11) обеспечение исполнения публичных нормативных обязательств и иных гарантированных расходных обязательств муниципального образования "Город Майкоп";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12) формирование благоприятного инвестиционного климата и повышение эффективности использования мер поддержки инвестиционной деятельности;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13) сохранение механизмов предоставления муниципальной поддержки на территории муниципального образования "Город Майкоп";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14) совершенствование управления муниципальным имуществом муниципального образования "Город Майкоп";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15) осуществление контроля за использованием муниципального имущества муниципального образования "Город Майкоп", сданного в аренду, а также переданного в оперативное управление или хозяйственное ведение муниципальным учреждениям и муниципальным предприятиям муниципального образования "Город Майкоп";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16) организация деятельности по муниципальному финансовому контролю в соответствии с законодательством Российской Федерации и муниципальными правовыми актами муниципального образования "Город Майкоп";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17) развитие системы внутреннего финансового контроля и внутреннего финансового аудита;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18) развитие системы мониторинга качества финансового менеджмента главных распорядителей бюджетных средств;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19) обеспечение вовлечения граждан в процедуры общественного контроля;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20) обеспечение прозрачности бюджета, в том числе посредством публикации (размещения в информационно-телекоммуникационной сети "Интернет") брошюры (информационного ресурса) "Бюджет для граждан";</a:t>
            </a:r>
            <a:endParaRPr lang="ru-RU" sz="4000" dirty="0"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21) обеспечение открытости и прозрачности муниципальных финансов.</a:t>
            </a:r>
            <a:endParaRPr lang="ru-RU" sz="4000" dirty="0"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4000" dirty="0">
                <a:latin typeface="Times New Roman"/>
                <a:ea typeface="Times New Roman"/>
              </a:rPr>
              <a:t> </a:t>
            </a:r>
            <a:endParaRPr lang="ru-RU" sz="4000" dirty="0">
              <a:ea typeface="Times New Roman"/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556" name="Picture 5" descr="D:\User\Documents\Человеки\Человеки 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122396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22263"/>
            <a:ext cx="8628385" cy="892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«Поддержка казачьих обществ 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муниципального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образования «Город Майкоп» 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80900" name="Прямоугольник 4"/>
          <p:cNvSpPr>
            <a:spLocks noChangeArrowheads="1"/>
          </p:cNvSpPr>
          <p:nvPr/>
        </p:nvSpPr>
        <p:spPr bwMode="auto">
          <a:xfrm>
            <a:off x="3978398" y="1487178"/>
            <a:ext cx="44820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altLang="ru-RU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духовно-культурных </a:t>
            </a:r>
            <a:endParaRPr lang="en-US" alt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и патриотических основ российского казачества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320408"/>
              </p:ext>
            </p:extLst>
          </p:nvPr>
        </p:nvGraphicFramePr>
        <p:xfrm>
          <a:off x="323528" y="4653136"/>
          <a:ext cx="8137525" cy="1034415"/>
        </p:xfrm>
        <a:graphic>
          <a:graphicData uri="http://schemas.openxmlformats.org/drawingml/2006/table">
            <a:tbl>
              <a:tblPr/>
              <a:tblGrid>
                <a:gridCol w="6392381"/>
                <a:gridCol w="864162"/>
                <a:gridCol w="880982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Увеличение количества проведенных казачьих мероприятий по сравнению с предыдущим годом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14,3%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14,3%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Увеличение охвата детей и подростков казачьими мероприятиями по сравнению с предыдущим годом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9,1%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9,1%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0935" name="TextBox 3"/>
          <p:cNvSpPr txBox="1">
            <a:spLocks noChangeArrowheads="1"/>
          </p:cNvSpPr>
          <p:nvPr/>
        </p:nvSpPr>
        <p:spPr bwMode="auto">
          <a:xfrm>
            <a:off x="3836988" y="2622550"/>
            <a:ext cx="48244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fontAlgn="t"/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altLang="ru-RU" sz="1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altLang="ru-RU" sz="1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системы мероприятий по патриотическому воспитанию казачьей молодежи;</a:t>
            </a:r>
          </a:p>
          <a:p>
            <a:pPr fontAlgn="t">
              <a:buAutoNum type="arabicPeriod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Поддержание высокого уровня работы групп казачьей направленности в общеобразовательных учреждениях муниципального образования «Город Майкоп».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1760" b="3878"/>
          <a:stretch/>
        </p:blipFill>
        <p:spPr>
          <a:xfrm>
            <a:off x="539551" y="1449050"/>
            <a:ext cx="3319089" cy="2772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22263"/>
            <a:ext cx="8628385" cy="892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«Формирование современной городской среды в </a:t>
            </a:r>
          </a:p>
          <a:p>
            <a:pPr>
              <a:defRPr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муниципальном образовании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«Город Майкоп» 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pic>
        <p:nvPicPr>
          <p:cNvPr id="86018" name="Picture 2" descr="D:\Documents\Картинки\Совр гор сред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08227"/>
            <a:ext cx="2214315" cy="215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059832" y="1215390"/>
            <a:ext cx="577319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качества и комфорта городской среды на территории муниципального образования «Город Майкоп» 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000375" y="1861721"/>
            <a:ext cx="5832648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228600" indent="-228600" fontAlgn="t">
              <a:buAutoNum type="arabicPeriod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Обеспечение формирования единого облика муниципального образования «Город Майкоп»;</a:t>
            </a:r>
          </a:p>
          <a:p>
            <a:pPr marL="228600" indent="-228600" fontAlgn="t">
              <a:buAutoNum type="arabicPeriod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Обеспечение создания, содержания и развития объектов благоустройства на территории муниципального образования «Город Майкоп», включая объекты, находящиеся в частной собственности и прилегающие к ним территории;</a:t>
            </a:r>
          </a:p>
          <a:p>
            <a:pPr marL="228600" indent="-228600" fontAlgn="t">
              <a:buAutoNum type="arabicPeriod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Повышение уровня вовлеченности заинтересованных граждан, организаций в реализацию мероприятий по благоустройству территории муниципального образования «Город Майкоп».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004635"/>
              </p:ext>
            </p:extLst>
          </p:nvPr>
        </p:nvGraphicFramePr>
        <p:xfrm>
          <a:off x="539552" y="3421321"/>
          <a:ext cx="8137525" cy="3259455"/>
        </p:xfrm>
        <a:graphic>
          <a:graphicData uri="http://schemas.openxmlformats.org/drawingml/2006/table">
            <a:tbl>
              <a:tblPr/>
              <a:tblGrid>
                <a:gridCol w="6392381"/>
                <a:gridCol w="864162"/>
                <a:gridCol w="880982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154950,3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154654,6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Количество благоустроенных дворовых территорий многоквартирных домов в отчетном году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Площадь благоустроенных дворовых территорий многоквартирных домов в отчетном году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</a:rPr>
                        <a:t>87000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161125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Доля благоустроенных дворовых территорий многоквартирных домов от общего количества дворовых территорий многоквартирных домов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15,8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14,6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Охват населения благоустроенными дворовыми территориями (доля населения, проживающего в жилом фонде с благоустроенными дворовыми территориями от общей численности населения муниципального образования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Майкоп»)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</a:rPr>
                        <a:t>8,6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9,0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Количество благоустроенных общественных территорий в отчетном году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Площадь благоустроенных общественных территорий в отчетном году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</a:rPr>
                        <a:t>25000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57704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</a:rPr>
                        <a:t>Доля площади благоустроенных общественных территорий к общей площади общественных территорий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30,3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Площадь благоустроенных общественных территорий, приходящихся на 1 жителя муниципального образования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</a:rPr>
                        <a:t>0,46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0,49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</a:rPr>
                        <a:t>Объем трудового участия граждан в выполнении мероприятий по благоустройству дворовых территорий в отчетном году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</a:rPr>
                        <a:t>670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800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Доля площади благоустроенных мест массового отдыха населения (городских парков) от общей площади парков (нарастающим итогом)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</a:rPr>
                        <a:t>5,4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</a:rPr>
                        <a:t>5,4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303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22263"/>
            <a:ext cx="848436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Ведомственная целевая программа «Повышение эффективности и сбалансированности работы</a:t>
            </a:r>
          </a:p>
          <a:p>
            <a:pPr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Управления архитектуры и градостроительства муниципального образования «Город Майкоп» </a:t>
            </a:r>
          </a:p>
          <a:p>
            <a:pPr>
              <a:defRPr/>
            </a:pP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2016 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81924" name="Прямоугольник 4"/>
          <p:cNvSpPr>
            <a:spLocks noChangeArrowheads="1"/>
          </p:cNvSpPr>
          <p:nvPr/>
        </p:nvSpPr>
        <p:spPr bwMode="auto">
          <a:xfrm>
            <a:off x="388813" y="1794882"/>
            <a:ext cx="84978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условий для эффективной деятельности Управления архитектуры и градостроительства (далее - Управление), в целях реализации основных его задач и полномочий по устойчивому развитию территории и улучшению архитектурного облика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Майкоп»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27" name="Прямоугольник 8"/>
          <p:cNvSpPr>
            <a:spLocks noChangeArrowheads="1"/>
          </p:cNvSpPr>
          <p:nvPr/>
        </p:nvSpPr>
        <p:spPr bwMode="auto">
          <a:xfrm>
            <a:off x="3779912" y="2784347"/>
            <a:ext cx="474020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обеспечение устойчивого развития территории муниципального образования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«Город Майкоп»;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улучшение архитектурного облика города Майкопа;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материально-техническое обеспечение деятельности Управления;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финансовое обеспечение и контроль деятельности Управления;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5) обеспечение сбалансированности и устойчивости работы Управления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47133"/>
              </p:ext>
            </p:extLst>
          </p:nvPr>
        </p:nvGraphicFramePr>
        <p:xfrm>
          <a:off x="467544" y="4061620"/>
          <a:ext cx="8135937" cy="2445914"/>
        </p:xfrm>
        <a:graphic>
          <a:graphicData uri="http://schemas.openxmlformats.org/drawingml/2006/table">
            <a:tbl>
              <a:tblPr/>
              <a:tblGrid>
                <a:gridCol w="6401488"/>
                <a:gridCol w="882439"/>
                <a:gridCol w="852010"/>
              </a:tblGrid>
              <a:tr h="4583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897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19266,8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19266,6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765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Площадь территории населенных пунктов, охваченных топографическими съемками, га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5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территории населенных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пунктов, охваченных проектами планировок, га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29850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5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разработанных градостроительных планов земельных участков,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5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Разрешения на установку и эксплуатацию рекламных конструкций,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5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Разрешения на перепланировку квартир,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5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выданных разрешений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строительство объектов капитального строительства,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5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выданных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разрешений на ввод объектов капитального строительства в эксплуатацию, ед.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2007" name="Picture 87" descr="D:\Documents\Картинки\Архитектура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05436"/>
            <a:ext cx="244827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514" y="322263"/>
            <a:ext cx="866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Ведомственная целевая программа «Обеспечение комплексной административно-технической деятельности Администрации муниципального образования «Город Майкоп» и </a:t>
            </a:r>
          </a:p>
          <a:p>
            <a:pPr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её структурных подразделений»</a:t>
            </a:r>
          </a:p>
          <a:p>
            <a:pPr>
              <a:defRPr/>
            </a:pP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2016 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82948" name="Прямоугольник 4"/>
          <p:cNvSpPr>
            <a:spLocks noChangeArrowheads="1"/>
          </p:cNvSpPr>
          <p:nvPr/>
        </p:nvSpPr>
        <p:spPr bwMode="auto">
          <a:xfrm>
            <a:off x="2004070" y="1567825"/>
            <a:ext cx="67366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комплексной безопасности зданий, создание комфортных условий для работников, снижение рисков возникновения ситуаций, влекущих расходы на ликвидацию последствий пожаров и аварийных ситуаций</a:t>
            </a:r>
          </a:p>
        </p:txBody>
      </p:sp>
      <p:sp>
        <p:nvSpPr>
          <p:cNvPr id="82951" name="Прямоугольник 8"/>
          <p:cNvSpPr>
            <a:spLocks noChangeArrowheads="1"/>
          </p:cNvSpPr>
          <p:nvPr/>
        </p:nvSpPr>
        <p:spPr bwMode="auto">
          <a:xfrm>
            <a:off x="3263900" y="2492896"/>
            <a:ext cx="525621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altLang="ru-RU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техническое обслуживание зданий, проведение текущих и капитальных ремонтов помещений;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приобретение материальных ресурсов для обеспечения комфортных условий труда сотрудников Администрации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организация текущего и капитального ремонта автотранспорта;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соблюдение правил противопожарной безопасности, норм техники безопасности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069429"/>
              </p:ext>
            </p:extLst>
          </p:nvPr>
        </p:nvGraphicFramePr>
        <p:xfrm>
          <a:off x="604813" y="4149080"/>
          <a:ext cx="8135937" cy="2345944"/>
        </p:xfrm>
        <a:graphic>
          <a:graphicData uri="http://schemas.openxmlformats.org/drawingml/2006/table">
            <a:tbl>
              <a:tblPr/>
              <a:tblGrid>
                <a:gridCol w="6401488"/>
                <a:gridCol w="882439"/>
                <a:gridCol w="852010"/>
              </a:tblGrid>
              <a:tr h="2880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2018 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880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21022,6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18248,9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8059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4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Площади, отремонтированные и приведенные в соответствие с нормативными и эксплуатационными требованиями,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кв.м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4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автомобилей, которым произведен капитальный ремонт, шт.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4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технических обслуживаний для 11 единиц автотранспорта, раз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4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технических обслуживаний охранно-пожарного оборудования (5 объектов), раз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4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Техническое обслуживание сплит-систем, шт.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4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проведенных дезинфекций помещений (5-ти зданий), раз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3047" name="Picture 103" descr="D:\Documents\Картинки\Комплексная деятельност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14" y="1772816"/>
            <a:ext cx="2906288" cy="257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388" y="1898650"/>
          <a:ext cx="6794500" cy="161925"/>
        </p:xfrm>
        <a:graphic>
          <a:graphicData uri="http://schemas.openxmlformats.org/drawingml/2006/table">
            <a:tbl>
              <a:tblPr/>
              <a:tblGrid>
                <a:gridCol w="6794500"/>
              </a:tblGrid>
              <a:tr h="144303"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51520" y="111125"/>
            <a:ext cx="842575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Сведения о реализации общественно-значимых проектов для МО «Город Майкоп»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762184"/>
              </p:ext>
            </p:extLst>
          </p:nvPr>
        </p:nvGraphicFramePr>
        <p:xfrm>
          <a:off x="232098" y="923925"/>
          <a:ext cx="8856662" cy="5543909"/>
        </p:xfrm>
        <a:graphic>
          <a:graphicData uri="http://schemas.openxmlformats.org/drawingml/2006/table">
            <a:tbl>
              <a:tblPr/>
              <a:tblGrid>
                <a:gridCol w="2877898"/>
                <a:gridCol w="1245980"/>
                <a:gridCol w="972207"/>
                <a:gridCol w="662009"/>
                <a:gridCol w="662009"/>
                <a:gridCol w="2436559"/>
              </a:tblGrid>
              <a:tr h="503102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Наименование проекта</a:t>
                      </a: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Место реализации</a:t>
                      </a: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Срок реализации (срок ввода в эксплуатацию)</a:t>
                      </a: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Объем </a:t>
                      </a:r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финансирования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Результат от реализации общественно-значимого проекта</a:t>
                      </a: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70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г.</a:t>
                      </a: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88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факт</a:t>
                      </a: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94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Субсидирование граждан, ведущих мелкооптовое сельскохозяйственное производство по основном направлениям сельскохозяйственной деятельности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Муниципальное образование «Город Майкоп»</a:t>
                      </a:r>
                    </a:p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2018г.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1773,0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1712,5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Построено 52 теплицы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694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Расходы на поддержку государственных программ субъектов Российской Федерации и муниципальных программ формирования современной городской среды</a:t>
                      </a: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Муниципальное образование «Город Майкоп»</a:t>
                      </a: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2018г.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154844,6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154549,0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Благоустроено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дворовых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территорий в г. Майкопе и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общественные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территории, в том числе: сквер «Дружбы Народов», территория ул.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Подлесная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(квартал №433), ул. Шоссейная, 4 (парковая зона), сквер по ул. Пролетарская между ул. Школьная и ул. П. Лумумбы</a:t>
                      </a: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694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Обеспечение муниципального образования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«Город Майкоп»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современной топографической съемкой</a:t>
                      </a: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Муниципальное образование «Город Майкоп»</a:t>
                      </a: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2016-2020гг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742,4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742,4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Обеспечение современной топографической съемкой муниципальное образование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«Город Майкоп»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02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Развитие территориального планирования муниципального образования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«Город Майкоп» (подготовка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генерального плана, правил землепользования и застройки, проектов планировки, проектов межевания территорий)</a:t>
                      </a: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1779,7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1779,7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Обеспечение проектами планировок муниципальное образование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«Город Майкоп»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694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Субсидия МУП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«Городской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парк культуры и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отдыха»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капитальные вложения по обустройству мест массового отдыха (строительство второй нижней дорожки с освещением на территории городского парка)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Муниципальное образование «Город Майкоп»</a:t>
                      </a: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2018г.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3669,0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3669,0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Сдан объект капитального строительства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«Вторая нижняя дорожка»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319" marR="4319" marT="43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4028" name="TextBox 1"/>
          <p:cNvSpPr txBox="1">
            <a:spLocks noChangeArrowheads="1"/>
          </p:cNvSpPr>
          <p:nvPr/>
        </p:nvSpPr>
        <p:spPr bwMode="auto">
          <a:xfrm>
            <a:off x="8280400" y="615950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ыс.руб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185670"/>
              </p:ext>
            </p:extLst>
          </p:nvPr>
        </p:nvGraphicFramePr>
        <p:xfrm>
          <a:off x="179388" y="400050"/>
          <a:ext cx="8856662" cy="5747305"/>
        </p:xfrm>
        <a:graphic>
          <a:graphicData uri="http://schemas.openxmlformats.org/drawingml/2006/table">
            <a:tbl>
              <a:tblPr/>
              <a:tblGrid>
                <a:gridCol w="2877898"/>
                <a:gridCol w="1369990"/>
                <a:gridCol w="848197"/>
                <a:gridCol w="662009"/>
                <a:gridCol w="662009"/>
                <a:gridCol w="2436559"/>
              </a:tblGrid>
              <a:tr h="55298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Наименование проекта</a:t>
                      </a:r>
                    </a:p>
                  </a:txBody>
                  <a:tcPr marL="4319" marR="4319" marT="43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Место реализации</a:t>
                      </a:r>
                    </a:p>
                  </a:txBody>
                  <a:tcPr marL="4319" marR="4319" marT="43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Срок реализации (срок ввода в эксплуатацию)</a:t>
                      </a:r>
                    </a:p>
                  </a:txBody>
                  <a:tcPr marL="4319" marR="4319" marT="43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Объем финансирования тыс</a:t>
                      </a: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. руб</a:t>
                      </a:r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4319" marR="4319" marT="43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Результат от реализации общественно-значимого проекта</a:t>
                      </a:r>
                    </a:p>
                  </a:txBody>
                  <a:tcPr marL="4319" marR="4319" marT="43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872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г.</a:t>
                      </a:r>
                    </a:p>
                  </a:txBody>
                  <a:tcPr marL="4319" marR="4319" marT="43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4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4319" marR="4319" marT="43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факт</a:t>
                      </a:r>
                    </a:p>
                  </a:txBody>
                  <a:tcPr marL="4319" marR="4319" marT="43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068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Реконструкция недостроенного бассейна муниципального бюджетного образовательного учреждения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«Эколого-биологический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Лицей №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35»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под спортивный и актовые залы, учебные мастерские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Муниципальное образование «Город Майкоп»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2018г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24800,6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24800,6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Эколого-биологический Лицей №35 обеспечен спортивным и актовым залами, учебными мастерскими      (</a:t>
                      </a:r>
                      <a:r>
                        <a:rPr lang="ru-RU" sz="1200" b="0" i="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Майкоп, ул. Пионерская, 532)</a:t>
                      </a:r>
                      <a:br>
                        <a:rPr lang="ru-RU" sz="1200" b="0" i="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548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Капитальный ремонт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здания МБДОУ «Детский сад №10 «Звоночек» (за счет резервного фонда)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Муниципальное образование «Город Майкоп»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2018г.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14257,7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14257,7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Произведен капитальный ремонт здания 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МБДОУ  (г. Майкоп, ул. Хакурате, 165)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Праздничные мероприятия (детский новогодний утренник)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Муниципальное образование «Город Майкоп»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январь,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2019г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99,9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вышение социальной защищенности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малообеспеченных граждан и увеличение количества участников ежегодно проводимых социальных мероприятий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Благотворительные акции (День Победы, мероприятия, посвященные месячнику «Белая трость»)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Муниципальное образование «Город Майкоп»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май,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2018г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., октябрь-ноябрь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2018г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227,3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224,8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Оказание поддержки общественным объединениям инвалидов по зрению на приобретение тифлосредств, не вошедших в федеральный перечень реабилитационных мероприятий, технических средств реабилитации и услуг</a:t>
                      </a:r>
                    </a:p>
                    <a:p>
                      <a:pPr algn="l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Муниципальное образование «Город Майкоп»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декабрь, 2018г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Повышение уровня социальной интеграции инвалидов в общество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Box 3"/>
          <p:cNvSpPr txBox="1">
            <a:spLocks noChangeArrowheads="1"/>
          </p:cNvSpPr>
          <p:nvPr/>
        </p:nvSpPr>
        <p:spPr bwMode="auto">
          <a:xfrm>
            <a:off x="989013" y="1622425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" name="TextBox 7"/>
          <p:cNvSpPr txBox="1"/>
          <p:nvPr/>
        </p:nvSpPr>
        <p:spPr>
          <a:xfrm>
            <a:off x="467544" y="115888"/>
            <a:ext cx="8157344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Меры социальной поддержки отдельных категорий граждан в МО «Город Майкоп»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598664"/>
            <a:ext cx="1691297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Целевая группа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9300" y="598664"/>
            <a:ext cx="1645322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Вид поддержки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106318055"/>
              </p:ext>
            </p:extLst>
          </p:nvPr>
        </p:nvGraphicFramePr>
        <p:xfrm>
          <a:off x="413613" y="1095569"/>
          <a:ext cx="2430195" cy="553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Прямоугольная выноска 13"/>
          <p:cNvSpPr/>
          <p:nvPr/>
        </p:nvSpPr>
        <p:spPr>
          <a:xfrm>
            <a:off x="3347865" y="1268760"/>
            <a:ext cx="1728192" cy="900680"/>
          </a:xfrm>
          <a:prstGeom prst="wedgeRectCallout">
            <a:avLst>
              <a:gd name="adj1" fmla="val -75631"/>
              <a:gd name="adj2" fmla="val -20816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Единовременная материальная помощь на неотложные нужды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3347865" y="2636912"/>
            <a:ext cx="1728192" cy="756664"/>
          </a:xfrm>
          <a:prstGeom prst="wedgeRectCallout">
            <a:avLst>
              <a:gd name="adj1" fmla="val -75404"/>
              <a:gd name="adj2" fmla="val -21686"/>
            </a:avLst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Единовременная материальная помощь на газификацию домовладений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3275856" y="3739505"/>
            <a:ext cx="1800201" cy="722857"/>
          </a:xfrm>
          <a:prstGeom prst="wedgeRectCallout">
            <a:avLst>
              <a:gd name="adj1" fmla="val -67873"/>
              <a:gd name="adj2" fmla="val -22598"/>
            </a:avLst>
          </a:prstGeom>
          <a:solidFill>
            <a:schemeClr val="accent4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Единовременная материальная помощь лицам, отбывавшим наказание, назначенное судом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275856" y="4860354"/>
            <a:ext cx="1800201" cy="684656"/>
          </a:xfrm>
          <a:prstGeom prst="wedgeRectCallout">
            <a:avLst>
              <a:gd name="adj1" fmla="val -75011"/>
              <a:gd name="adj2" fmla="val -25206"/>
            </a:avLst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Единовременная материальная помощь на улучшение социально-бытовых условий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3275856" y="6021288"/>
            <a:ext cx="1800201" cy="612648"/>
          </a:xfrm>
          <a:prstGeom prst="wedgeRectCallout">
            <a:avLst>
              <a:gd name="adj1" fmla="val -74010"/>
              <a:gd name="adj2" fmla="val -26745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Ежемесячное пособие многодетной семье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16216" y="598664"/>
            <a:ext cx="1290546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902902"/>
              </p:ext>
            </p:extLst>
          </p:nvPr>
        </p:nvGraphicFramePr>
        <p:xfrm>
          <a:off x="5220072" y="1269154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864096"/>
                <a:gridCol w="936104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915918"/>
              </p:ext>
            </p:extLst>
          </p:nvPr>
        </p:nvGraphicFramePr>
        <p:xfrm>
          <a:off x="5220072" y="2387736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936104"/>
                <a:gridCol w="966347"/>
                <a:gridCol w="792807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574399"/>
              </p:ext>
            </p:extLst>
          </p:nvPr>
        </p:nvGraphicFramePr>
        <p:xfrm>
          <a:off x="5220072" y="3562076"/>
          <a:ext cx="3775380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1"/>
                <a:gridCol w="864096"/>
                <a:gridCol w="1008112"/>
                <a:gridCol w="823051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486110"/>
              </p:ext>
            </p:extLst>
          </p:nvPr>
        </p:nvGraphicFramePr>
        <p:xfrm>
          <a:off x="5220072" y="4629097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864096"/>
                <a:gridCol w="1008112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249245"/>
              </p:ext>
            </p:extLst>
          </p:nvPr>
        </p:nvGraphicFramePr>
        <p:xfrm>
          <a:off x="5220072" y="5764829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864096"/>
                <a:gridCol w="1008112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568,0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97,9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683568" y="171203"/>
            <a:ext cx="1810544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Целевая группа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4733" y="209462"/>
            <a:ext cx="1645322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Вид поддержки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4721230"/>
              </p:ext>
            </p:extLst>
          </p:nvPr>
        </p:nvGraphicFramePr>
        <p:xfrm>
          <a:off x="323527" y="612297"/>
          <a:ext cx="2561280" cy="6129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Прямоугольная выноска 9"/>
          <p:cNvSpPr/>
          <p:nvPr/>
        </p:nvSpPr>
        <p:spPr>
          <a:xfrm>
            <a:off x="3098734" y="692696"/>
            <a:ext cx="1977321" cy="468052"/>
          </a:xfrm>
          <a:prstGeom prst="wedgeRectCallout">
            <a:avLst>
              <a:gd name="adj1" fmla="val -65713"/>
              <a:gd name="adj2" fmla="val -2370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выплата на приобретение жилья молодым семьям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193787" y="1630152"/>
            <a:ext cx="1882268" cy="936104"/>
          </a:xfrm>
          <a:prstGeom prst="wedgeRectCallout">
            <a:avLst>
              <a:gd name="adj1" fmla="val -67307"/>
              <a:gd name="adj2" fmla="val -20669"/>
            </a:avLst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банных услуг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3193787" y="3284984"/>
            <a:ext cx="1882268" cy="658033"/>
          </a:xfrm>
          <a:prstGeom prst="wedgeRectCallout">
            <a:avLst>
              <a:gd name="adj1" fmla="val -68416"/>
              <a:gd name="adj2" fmla="val -3975"/>
            </a:avLst>
          </a:prstGeom>
          <a:solidFill>
            <a:schemeClr val="accent4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Ежемесячная денежная выплата 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3173410" y="4077072"/>
            <a:ext cx="1923021" cy="828672"/>
          </a:xfrm>
          <a:prstGeom prst="wedgeRectCallout">
            <a:avLst>
              <a:gd name="adj1" fmla="val -59691"/>
              <a:gd name="adj2" fmla="val -10418"/>
            </a:avLst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Компенсация части родительской платы за присмотр и уход за детьми, посещающими образовательные  организации, реализующие образовательную программу дошкольного образования</a:t>
            </a:r>
            <a:endParaRPr lang="ru-RU" sz="7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3153034" y="5287738"/>
            <a:ext cx="1923021" cy="432048"/>
          </a:xfrm>
          <a:prstGeom prst="wedgeRectCallout">
            <a:avLst>
              <a:gd name="adj1" fmla="val -64427"/>
              <a:gd name="adj2" fmla="val -26745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Пенсия за выслугу лет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3153034" y="6093296"/>
            <a:ext cx="1923021" cy="432048"/>
          </a:xfrm>
          <a:prstGeom prst="wedgeRectCallout">
            <a:avLst>
              <a:gd name="adj1" fmla="val -64427"/>
              <a:gd name="adj2" fmla="val -26745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Компенсация на оплату жилья и коммунальных услуг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871678"/>
              </p:ext>
            </p:extLst>
          </p:nvPr>
        </p:nvGraphicFramePr>
        <p:xfrm>
          <a:off x="5220072" y="670087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864096"/>
                <a:gridCol w="936104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82640,8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82513,7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99,8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540716"/>
              </p:ext>
            </p:extLst>
          </p:nvPr>
        </p:nvGraphicFramePr>
        <p:xfrm>
          <a:off x="5220072" y="5857448"/>
          <a:ext cx="3764992" cy="762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0120"/>
                <a:gridCol w="802376"/>
                <a:gridCol w="941248"/>
                <a:gridCol w="941248"/>
              </a:tblGrid>
              <a:tr h="15653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56539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59008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5382,2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3870,1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71,9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516216" y="209462"/>
            <a:ext cx="1290546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743002"/>
              </p:ext>
            </p:extLst>
          </p:nvPr>
        </p:nvGraphicFramePr>
        <p:xfrm>
          <a:off x="5220072" y="1650368"/>
          <a:ext cx="3775378" cy="1005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4787"/>
                <a:gridCol w="981437"/>
                <a:gridCol w="966347"/>
                <a:gridCol w="792807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64,3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</a:t>
                      </a:r>
                    </a:p>
                    <a:p>
                      <a:pPr algn="ctr"/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835,4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98,3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548617"/>
              </p:ext>
            </p:extLst>
          </p:nvPr>
        </p:nvGraphicFramePr>
        <p:xfrm>
          <a:off x="5220072" y="2834841"/>
          <a:ext cx="3775380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1"/>
                <a:gridCol w="864096"/>
                <a:gridCol w="1008112"/>
                <a:gridCol w="823051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511,6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511,6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048925"/>
              </p:ext>
            </p:extLst>
          </p:nvPr>
        </p:nvGraphicFramePr>
        <p:xfrm>
          <a:off x="5220072" y="3895059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864096"/>
                <a:gridCol w="1008112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8840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8840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2322,9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2156,9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92,8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430079"/>
              </p:ext>
            </p:extLst>
          </p:nvPr>
        </p:nvGraphicFramePr>
        <p:xfrm>
          <a:off x="5220072" y="4851098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864096"/>
                <a:gridCol w="1008112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13705,4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13705,4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76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627818"/>
            <a:ext cx="1691297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Целевая группа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3275857" y="627818"/>
            <a:ext cx="1728192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Вид поддержки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216" y="627818"/>
            <a:ext cx="1290545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88187282"/>
              </p:ext>
            </p:extLst>
          </p:nvPr>
        </p:nvGraphicFramePr>
        <p:xfrm>
          <a:off x="-252536" y="1124744"/>
          <a:ext cx="3240360" cy="5206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Прямоугольная выноска 9"/>
          <p:cNvSpPr/>
          <p:nvPr/>
        </p:nvSpPr>
        <p:spPr>
          <a:xfrm>
            <a:off x="3131841" y="1124744"/>
            <a:ext cx="1872208" cy="864096"/>
          </a:xfrm>
          <a:prstGeom prst="wedgeRectCallout">
            <a:avLst>
              <a:gd name="adj1" fmla="val -64696"/>
              <a:gd name="adj2" fmla="val -18188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Компенсационные выплаты по возмещению затрат на оплату проезда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462110"/>
              </p:ext>
            </p:extLst>
          </p:nvPr>
        </p:nvGraphicFramePr>
        <p:xfrm>
          <a:off x="5220072" y="1175792"/>
          <a:ext cx="3764992" cy="762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0120"/>
                <a:gridCol w="802376"/>
                <a:gridCol w="941248"/>
                <a:gridCol w="941248"/>
              </a:tblGrid>
              <a:tr h="15653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56539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59008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319,5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315,7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98,8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ая выноска 12"/>
          <p:cNvSpPr/>
          <p:nvPr/>
        </p:nvSpPr>
        <p:spPr>
          <a:xfrm>
            <a:off x="3154176" y="2276872"/>
            <a:ext cx="1849873" cy="936104"/>
          </a:xfrm>
          <a:prstGeom prst="wedgeRectCallout">
            <a:avLst>
              <a:gd name="adj1" fmla="val -67307"/>
              <a:gd name="adj2" fmla="val -20669"/>
            </a:avLst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Материальная помощь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814573"/>
              </p:ext>
            </p:extLst>
          </p:nvPr>
        </p:nvGraphicFramePr>
        <p:xfrm>
          <a:off x="5220072" y="2132856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864096"/>
                <a:gridCol w="864096"/>
                <a:gridCol w="895058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1066,0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1066,0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Прямоугольная выноска 14"/>
          <p:cNvSpPr/>
          <p:nvPr/>
        </p:nvSpPr>
        <p:spPr>
          <a:xfrm>
            <a:off x="3193787" y="3356992"/>
            <a:ext cx="1810262" cy="792088"/>
          </a:xfrm>
          <a:prstGeom prst="wedgeRectCallout">
            <a:avLst>
              <a:gd name="adj1" fmla="val -66392"/>
              <a:gd name="adj2" fmla="val -25687"/>
            </a:avLst>
          </a:prstGeom>
          <a:solidFill>
            <a:schemeClr val="accent4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Предоставлению жилых помещений по договорам найма специализированных жилых помещений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64618"/>
              </p:ext>
            </p:extLst>
          </p:nvPr>
        </p:nvGraphicFramePr>
        <p:xfrm>
          <a:off x="5220072" y="3235865"/>
          <a:ext cx="3775380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1"/>
                <a:gridCol w="864096"/>
                <a:gridCol w="1008112"/>
                <a:gridCol w="823051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27683,8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26302,8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700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2087563" y="404813"/>
            <a:ext cx="6372225" cy="1223962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182563" indent="0" algn="r">
              <a:buFont typeface="Georgia" pitchFamily="18" charset="0"/>
              <a:buNone/>
            </a:pPr>
            <a:r>
              <a:rPr lang="ru-RU" sz="1800" dirty="0" smtClean="0">
                <a:solidFill>
                  <a:srgbClr val="0000FF"/>
                </a:solidFill>
                <a:effectLst/>
              </a:rPr>
              <a:t>Структура муниципального долга </a:t>
            </a:r>
            <a:br>
              <a:rPr lang="ru-RU" sz="1800" dirty="0" smtClean="0">
                <a:solidFill>
                  <a:srgbClr val="0000FF"/>
                </a:solidFill>
                <a:effectLst/>
              </a:rPr>
            </a:br>
            <a:r>
              <a:rPr lang="ru-RU" sz="1800" dirty="0" smtClean="0">
                <a:solidFill>
                  <a:srgbClr val="0000FF"/>
                </a:solidFill>
                <a:effectLst/>
              </a:rPr>
              <a:t>(в соответствии с Бюджетным кодексом</a:t>
            </a:r>
            <a:br>
              <a:rPr lang="ru-RU" sz="1800" dirty="0" smtClean="0">
                <a:solidFill>
                  <a:srgbClr val="0000FF"/>
                </a:solidFill>
                <a:effectLst/>
              </a:rPr>
            </a:br>
            <a:r>
              <a:rPr lang="ru-RU" sz="1800" dirty="0" smtClean="0">
                <a:solidFill>
                  <a:srgbClr val="0000FF"/>
                </a:solidFill>
                <a:effectLst/>
              </a:rPr>
              <a:t> Российской Федерации)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47813" y="2205038"/>
            <a:ext cx="1944687" cy="94456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Кредиты</a:t>
            </a:r>
            <a:endParaRPr lang="ru-RU" sz="18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29025" y="2205038"/>
            <a:ext cx="1993900" cy="7921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Муниципальные ценные бумаги</a:t>
            </a:r>
            <a:endParaRPr lang="ru-RU" sz="18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83262" y="2205038"/>
            <a:ext cx="2029097" cy="9445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Муниципальные гарантии</a:t>
            </a:r>
            <a:endParaRPr lang="ru-RU" sz="18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7400" y="3587750"/>
            <a:ext cx="1511300" cy="777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Бюджетные кредиты</a:t>
            </a:r>
            <a:endParaRPr lang="ru-RU" sz="18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60675" y="3587750"/>
            <a:ext cx="1536700" cy="777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Кредиты от кредитных организаций</a:t>
            </a:r>
            <a:endParaRPr lang="ru-RU" sz="18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63713" y="5157788"/>
            <a:ext cx="1871662" cy="10075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Краткосрочный (менее 1 года)</a:t>
            </a:r>
            <a:endParaRPr lang="ru-RU" sz="18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924300" y="5157788"/>
            <a:ext cx="2087563" cy="10795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Среднесрочный                    ( от 1 года до 5 лет)</a:t>
            </a:r>
            <a:endParaRPr lang="ru-RU" sz="18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00788" y="5157788"/>
            <a:ext cx="2087562" cy="11515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Долгосрочный                                   ( от 5лет до 10 лет включительно)</a:t>
            </a:r>
          </a:p>
        </p:txBody>
      </p:sp>
      <p:sp>
        <p:nvSpPr>
          <p:cNvPr id="90123" name="Прямоугольник 22"/>
          <p:cNvSpPr>
            <a:spLocks noChangeArrowheads="1"/>
          </p:cNvSpPr>
          <p:nvPr/>
        </p:nvSpPr>
        <p:spPr bwMode="auto">
          <a:xfrm>
            <a:off x="468313" y="2503488"/>
            <a:ext cx="10795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fontAlgn="b"/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altLang="ru-RU" sz="1200" b="1" dirty="0">
                <a:solidFill>
                  <a:srgbClr val="000000"/>
                </a:solidFill>
                <a:latin typeface="Calibri" pitchFamily="34" charset="0"/>
              </a:rPr>
              <a:t> видам долговых обязательств</a:t>
            </a:r>
            <a:endParaRPr lang="ru-RU" altLang="ru-RU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0124" name="Прямоугольник 23"/>
          <p:cNvSpPr>
            <a:spLocks noChangeArrowheads="1"/>
          </p:cNvSpPr>
          <p:nvPr/>
        </p:nvSpPr>
        <p:spPr bwMode="auto">
          <a:xfrm>
            <a:off x="468313" y="5330825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fontAlgn="b"/>
            <a:r>
              <a:rPr lang="ru-RU" alt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1400" b="1">
                <a:solidFill>
                  <a:srgbClr val="000000"/>
                </a:solidFill>
                <a:latin typeface="Calibri" pitchFamily="34" charset="0"/>
              </a:rPr>
              <a:t>о</a:t>
            </a:r>
            <a:r>
              <a:rPr lang="ru-RU" altLang="ru-RU" sz="1200" b="1">
                <a:solidFill>
                  <a:srgbClr val="000000"/>
                </a:solidFill>
                <a:latin typeface="Calibri" pitchFamily="34" charset="0"/>
              </a:rPr>
              <a:t> сроку</a:t>
            </a:r>
            <a:endParaRPr lang="ru-RU" altLang="ru-RU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90125" name="Picture 2" descr="http://news.sevas.com/uploads/cache/watermark/news/39932/foto_moneysa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3378200"/>
            <a:ext cx="26987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4"/>
          <p:cNvSpPr/>
          <p:nvPr/>
        </p:nvSpPr>
        <p:spPr>
          <a:xfrm rot="2777805">
            <a:off x="2513806" y="3178969"/>
            <a:ext cx="668338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3158109">
            <a:off x="2044701" y="3006725"/>
            <a:ext cx="360362" cy="6810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pic>
        <p:nvPicPr>
          <p:cNvPr id="35850" name="Picture 10" descr="D:\User\Pictures\0007-022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960" l="6657" r="90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34"/>
            <a:ext cx="2743675" cy="205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Группа 1"/>
          <p:cNvGrpSpPr>
            <a:grpSpLocks/>
          </p:cNvGrpSpPr>
          <p:nvPr/>
        </p:nvGrpSpPr>
        <p:grpSpPr bwMode="auto">
          <a:xfrm>
            <a:off x="824443" y="1911536"/>
            <a:ext cx="7185025" cy="4060825"/>
            <a:chOff x="827584" y="1795895"/>
            <a:chExt cx="7185049" cy="4060982"/>
          </a:xfrm>
        </p:grpSpPr>
        <p:sp>
          <p:nvSpPr>
            <p:cNvPr id="25" name="Прямоугольник 24"/>
            <p:cNvSpPr/>
            <p:nvPr/>
          </p:nvSpPr>
          <p:spPr bwMode="auto">
            <a:xfrm>
              <a:off x="827585" y="5064404"/>
              <a:ext cx="2082343" cy="792284"/>
            </a:xfrm>
            <a:prstGeom prst="rect">
              <a:avLst/>
            </a:prstGeom>
            <a:solidFill>
              <a:srgbClr val="ABE3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 bwMode="auto">
            <a:xfrm>
              <a:off x="827584" y="4287994"/>
              <a:ext cx="2082345" cy="770468"/>
            </a:xfrm>
            <a:prstGeom prst="rect">
              <a:avLst/>
            </a:prstGeom>
            <a:solidFill>
              <a:srgbClr val="ABE3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Расходы</a:t>
              </a:r>
            </a:p>
          </p:txBody>
        </p:sp>
        <p:sp>
          <p:nvSpPr>
            <p:cNvPr id="27" name="Прямоугольник 26"/>
            <p:cNvSpPr/>
            <p:nvPr/>
          </p:nvSpPr>
          <p:spPr bwMode="auto">
            <a:xfrm>
              <a:off x="840289" y="2801207"/>
              <a:ext cx="2082345" cy="820990"/>
            </a:xfrm>
            <a:prstGeom prst="rect">
              <a:avLst/>
            </a:prstGeom>
            <a:solidFill>
              <a:srgbClr val="ABE3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kern="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Доходы, </a:t>
              </a:r>
              <a:r>
                <a:rPr lang="ru-RU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в </a:t>
              </a:r>
              <a:r>
                <a:rPr lang="ru-RU" sz="2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т.ч</a:t>
              </a:r>
              <a:r>
                <a:rPr lang="ru-RU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28" name="Прямоугольник 73"/>
            <p:cNvSpPr>
              <a:spLocks noChangeArrowheads="1"/>
            </p:cNvSpPr>
            <p:nvPr/>
          </p:nvSpPr>
          <p:spPr bwMode="auto">
            <a:xfrm>
              <a:off x="886321" y="5126599"/>
              <a:ext cx="2063757" cy="668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altLang="ru-RU" sz="2000" b="1" kern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Дефицит (-)/ профицит (+)</a:t>
              </a:r>
            </a:p>
          </p:txBody>
        </p:sp>
        <p:sp>
          <p:nvSpPr>
            <p:cNvPr id="29" name="Прямоугольник 28"/>
            <p:cNvSpPr/>
            <p:nvPr/>
          </p:nvSpPr>
          <p:spPr bwMode="auto">
            <a:xfrm>
              <a:off x="840289" y="1795895"/>
              <a:ext cx="2103592" cy="1002924"/>
            </a:xfrm>
            <a:prstGeom prst="rect">
              <a:avLst/>
            </a:prstGeom>
            <a:solidFill>
              <a:srgbClr val="ABE3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594" name="Группа 118"/>
            <p:cNvGrpSpPr>
              <a:grpSpLocks/>
            </p:cNvGrpSpPr>
            <p:nvPr/>
          </p:nvGrpSpPr>
          <p:grpSpPr bwMode="auto">
            <a:xfrm>
              <a:off x="2909930" y="1795895"/>
              <a:ext cx="5099504" cy="1008832"/>
              <a:chOff x="3347206" y="1071546"/>
              <a:chExt cx="4153752" cy="909641"/>
            </a:xfrm>
          </p:grpSpPr>
          <p:sp>
            <p:nvSpPr>
              <p:cNvPr id="53" name="Прямоугольник 52"/>
              <p:cNvSpPr/>
              <p:nvPr/>
            </p:nvSpPr>
            <p:spPr>
              <a:xfrm>
                <a:off x="4783546" y="1083057"/>
                <a:ext cx="1436507" cy="898129"/>
              </a:xfrm>
              <a:prstGeom prst="rect">
                <a:avLst/>
              </a:prstGeom>
              <a:solidFill>
                <a:srgbClr val="79EB8C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Исполнено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тыс. руб.</a:t>
                </a: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6220053" y="1071546"/>
                <a:ext cx="1280905" cy="909641"/>
              </a:xfrm>
              <a:prstGeom prst="rect">
                <a:avLst/>
              </a:prstGeom>
              <a:solidFill>
                <a:srgbClr val="FFEBAB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%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исполнения</a:t>
                </a: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3347206" y="1076870"/>
                <a:ext cx="1439108" cy="904316"/>
              </a:xfrm>
              <a:prstGeom prst="rect">
                <a:avLst/>
              </a:prstGeom>
              <a:solidFill>
                <a:srgbClr val="79EB8C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Уточненный план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тыс. руб.</a:t>
                </a:r>
              </a:p>
            </p:txBody>
          </p:sp>
        </p:grpSp>
        <p:grpSp>
          <p:nvGrpSpPr>
            <p:cNvPr id="24595" name="Группа 117"/>
            <p:cNvGrpSpPr>
              <a:grpSpLocks/>
            </p:cNvGrpSpPr>
            <p:nvPr/>
          </p:nvGrpSpPr>
          <p:grpSpPr bwMode="auto">
            <a:xfrm>
              <a:off x="2909930" y="2801206"/>
              <a:ext cx="5102703" cy="3055671"/>
              <a:chOff x="3347206" y="1978013"/>
              <a:chExt cx="4156358" cy="2755229"/>
            </a:xfrm>
          </p:grpSpPr>
          <p:sp>
            <p:nvSpPr>
              <p:cNvPr id="34" name="Прямоугольник 33"/>
              <p:cNvSpPr/>
              <p:nvPr/>
            </p:nvSpPr>
            <p:spPr>
              <a:xfrm>
                <a:off x="6212327" y="1978013"/>
                <a:ext cx="1285884" cy="714380"/>
              </a:xfrm>
              <a:prstGeom prst="rect">
                <a:avLst/>
              </a:prstGeom>
              <a:solidFill>
                <a:srgbClr val="FFEBAB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98,7</a:t>
                </a:r>
                <a:endParaRPr lang="ru-RU" sz="2000" b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6209899" y="3318617"/>
                <a:ext cx="1291059" cy="714379"/>
              </a:xfrm>
              <a:prstGeom prst="rect">
                <a:avLst/>
              </a:prstGeom>
              <a:solidFill>
                <a:srgbClr val="FFEBAB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97,0</a:t>
                </a:r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6209899" y="4013329"/>
                <a:ext cx="1285884" cy="719913"/>
              </a:xfrm>
              <a:prstGeom prst="rect">
                <a:avLst/>
              </a:prstGeom>
              <a:solidFill>
                <a:srgbClr val="FFEBAB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х</a:t>
                </a: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4783567" y="1994131"/>
                <a:ext cx="1428760" cy="714380"/>
              </a:xfrm>
              <a:prstGeom prst="rect">
                <a:avLst/>
              </a:prstGeom>
              <a:solidFill>
                <a:srgbClr val="79EB8C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2 970 659,8</a:t>
                </a:r>
                <a:endParaRPr lang="ru-RU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3347206" y="1978014"/>
                <a:ext cx="1439108" cy="743442"/>
              </a:xfrm>
              <a:prstGeom prst="rect">
                <a:avLst/>
              </a:prstGeom>
              <a:solidFill>
                <a:srgbClr val="79EB8C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3 008 636,1</a:t>
                </a:r>
                <a:endParaRPr lang="ru-RU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3352379" y="3298950"/>
                <a:ext cx="1428760" cy="714380"/>
              </a:xfrm>
              <a:prstGeom prst="rect">
                <a:avLst/>
              </a:prstGeom>
              <a:solidFill>
                <a:srgbClr val="79EB8C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</a:t>
                </a:r>
                <a:r>
                  <a:rPr lang="ru-RU" sz="2000" b="1" kern="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124 498,9</a:t>
                </a:r>
                <a:endParaRPr lang="ru-RU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4781139" y="3318616"/>
                <a:ext cx="1428760" cy="714380"/>
              </a:xfrm>
              <a:prstGeom prst="rect">
                <a:avLst/>
              </a:prstGeom>
              <a:solidFill>
                <a:srgbClr val="79EB8C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3 032 433,1</a:t>
                </a:r>
                <a:endParaRPr lang="ru-RU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3357554" y="4018692"/>
                <a:ext cx="1428760" cy="714380"/>
              </a:xfrm>
              <a:prstGeom prst="rect">
                <a:avLst/>
              </a:prstGeom>
              <a:solidFill>
                <a:srgbClr val="79EB8C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-115 862,8</a:t>
                </a:r>
                <a:endParaRPr lang="ru-RU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4786314" y="4014572"/>
                <a:ext cx="1433739" cy="718502"/>
              </a:xfrm>
              <a:prstGeom prst="rect">
                <a:avLst/>
              </a:prstGeom>
              <a:solidFill>
                <a:srgbClr val="79EB8C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-61 773,3</a:t>
                </a:r>
                <a:endParaRPr lang="ru-RU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3352973" y="2708235"/>
                <a:ext cx="1442803" cy="298581"/>
              </a:xfrm>
              <a:prstGeom prst="rect">
                <a:avLst/>
              </a:prstGeom>
              <a:solidFill>
                <a:srgbClr val="79EB8C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b="1" kern="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1 359 854,7</a:t>
                </a:r>
                <a:endParaRPr lang="ru-RU" sz="1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3352973" y="3000369"/>
                <a:ext cx="1442803" cy="298581"/>
              </a:xfrm>
              <a:prstGeom prst="rect">
                <a:avLst/>
              </a:prstGeom>
              <a:solidFill>
                <a:srgbClr val="79EB8C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ru-RU" sz="1600" b="1" kern="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648 781,4</a:t>
                </a:r>
                <a:endParaRPr lang="ru-RU" sz="1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4781139" y="2715895"/>
                <a:ext cx="1413734" cy="298581"/>
              </a:xfrm>
              <a:prstGeom prst="rect">
                <a:avLst/>
              </a:prstGeom>
              <a:solidFill>
                <a:srgbClr val="79EB8C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ru-RU" sz="1600" b="1" kern="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338 045,5</a:t>
                </a:r>
                <a:endParaRPr lang="ru-RU" sz="1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4785331" y="3017025"/>
                <a:ext cx="1424569" cy="298581"/>
              </a:xfrm>
              <a:prstGeom prst="rect">
                <a:avLst/>
              </a:prstGeom>
              <a:solidFill>
                <a:srgbClr val="79EB8C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ru-RU" sz="1600" b="1" kern="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632 614,3</a:t>
                </a:r>
                <a:endParaRPr lang="ru-RU" sz="1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6220054" y="2692392"/>
                <a:ext cx="1280905" cy="327643"/>
              </a:xfrm>
              <a:prstGeom prst="rect">
                <a:avLst/>
              </a:prstGeom>
              <a:solidFill>
                <a:srgbClr val="FFEBAB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b="1" kern="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98,4</a:t>
                </a:r>
                <a:endParaRPr lang="ru-RU" sz="1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6220053" y="3006816"/>
                <a:ext cx="1283511" cy="332473"/>
              </a:xfrm>
              <a:prstGeom prst="rect">
                <a:avLst/>
              </a:prstGeom>
              <a:solidFill>
                <a:srgbClr val="FFEBAB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b="1" kern="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99,0</a:t>
                </a:r>
                <a:endParaRPr lang="ru-RU" sz="1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2" name="Прямоугольник 31"/>
            <p:cNvSpPr/>
            <p:nvPr/>
          </p:nvSpPr>
          <p:spPr bwMode="auto">
            <a:xfrm>
              <a:off x="840289" y="3956855"/>
              <a:ext cx="2069640" cy="331140"/>
            </a:xfrm>
            <a:prstGeom prst="rect">
              <a:avLst/>
            </a:prstGeom>
            <a:solidFill>
              <a:srgbClr val="ABE3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Межбюджетные трансферты</a:t>
              </a:r>
            </a:p>
          </p:txBody>
        </p:sp>
        <p:sp>
          <p:nvSpPr>
            <p:cNvPr id="33" name="Прямоугольник 32"/>
            <p:cNvSpPr/>
            <p:nvPr/>
          </p:nvSpPr>
          <p:spPr bwMode="auto">
            <a:xfrm>
              <a:off x="834667" y="3611055"/>
              <a:ext cx="2082343" cy="331140"/>
            </a:xfrm>
            <a:prstGeom prst="rect">
              <a:avLst/>
            </a:prstGeom>
            <a:solidFill>
              <a:srgbClr val="ABE3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Налоговые и неналоговые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4" y="130163"/>
            <a:ext cx="2123728" cy="1628799"/>
          </a:xfrm>
          <a:prstGeom prst="rect">
            <a:avLst/>
          </a:prstGeom>
        </p:spPr>
      </p:pic>
      <p:sp>
        <p:nvSpPr>
          <p:cNvPr id="68" name="Заголовок 1"/>
          <p:cNvSpPr txBox="1">
            <a:spLocks/>
          </p:cNvSpPr>
          <p:nvPr/>
        </p:nvSpPr>
        <p:spPr>
          <a:xfrm>
            <a:off x="1593850" y="404813"/>
            <a:ext cx="6962775" cy="1079500"/>
          </a:xfrm>
          <a:prstGeom prst="rect">
            <a:avLst/>
          </a:prstGeom>
          <a:ln>
            <a:noFill/>
          </a:ln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Исполнение 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основных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параметров бюджета муниципального образования «Город Майкоп»</a:t>
            </a:r>
            <a:b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год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3169" y="384844"/>
            <a:ext cx="7272338" cy="1008063"/>
          </a:xfrm>
        </p:spPr>
        <p:txBody>
          <a:bodyPr>
            <a:normAutofit fontScale="90000"/>
          </a:bodyPr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00FF"/>
                </a:solidFill>
                <a:effectLst/>
              </a:rPr>
              <a:t/>
            </a:r>
            <a:br>
              <a:rPr lang="ru-RU" sz="2400" dirty="0">
                <a:solidFill>
                  <a:srgbClr val="0000FF"/>
                </a:solidFill>
                <a:effectLst/>
              </a:rPr>
            </a:br>
            <a:r>
              <a:rPr lang="ru-RU" sz="2400" dirty="0">
                <a:solidFill>
                  <a:srgbClr val="0000FF"/>
                </a:solidFill>
                <a:effectLst/>
              </a:rPr>
              <a:t/>
            </a:r>
            <a:br>
              <a:rPr lang="ru-RU" sz="2400" dirty="0">
                <a:solidFill>
                  <a:srgbClr val="0000FF"/>
                </a:solidFill>
                <a:effectLst/>
              </a:rPr>
            </a:br>
            <a:r>
              <a:rPr lang="ru-RU" sz="2400" dirty="0" smtClean="0">
                <a:solidFill>
                  <a:srgbClr val="00A29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400" dirty="0">
                <a:solidFill>
                  <a:srgbClr val="00A29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>
                <a:solidFill>
                  <a:srgbClr val="00A29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dirty="0" smtClean="0"/>
              <a:t>      </a:t>
            </a:r>
            <a:r>
              <a:rPr lang="ru-RU" sz="2000" dirty="0">
                <a:solidFill>
                  <a:srgbClr val="0000FF"/>
                </a:solidFill>
              </a:rPr>
              <a:t>Муниципальный долг муниципального образования </a:t>
            </a:r>
            <a:r>
              <a:rPr lang="ru-RU" sz="2000" dirty="0" smtClean="0">
                <a:solidFill>
                  <a:srgbClr val="0000FF"/>
                </a:solidFill>
              </a:rPr>
              <a:t/>
            </a:r>
            <a:br>
              <a:rPr lang="ru-RU" sz="2000" dirty="0" smtClean="0">
                <a:solidFill>
                  <a:srgbClr val="0000FF"/>
                </a:solidFill>
              </a:rPr>
            </a:br>
            <a:r>
              <a:rPr lang="ru-RU" sz="2000" dirty="0" smtClean="0">
                <a:solidFill>
                  <a:srgbClr val="0000FF"/>
                </a:solidFill>
              </a:rPr>
              <a:t>«</a:t>
            </a:r>
            <a:r>
              <a:rPr lang="ru-RU" sz="2000" dirty="0">
                <a:solidFill>
                  <a:srgbClr val="0000FF"/>
                </a:solidFill>
              </a:rPr>
              <a:t>Город Майкоп»</a:t>
            </a:r>
            <a:r>
              <a:rPr lang="ru-RU" sz="36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br>
              <a:rPr lang="ru-RU" sz="3600" dirty="0" smtClean="0"/>
            </a:br>
            <a:r>
              <a:rPr lang="ru-RU" sz="3600" dirty="0" smtClean="0"/>
              <a:t> 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15" name="Блок-схема: подготовка 14"/>
          <p:cNvSpPr/>
          <p:nvPr/>
        </p:nvSpPr>
        <p:spPr>
          <a:xfrm>
            <a:off x="1668463" y="2419350"/>
            <a:ext cx="1970087" cy="722313"/>
          </a:xfrm>
          <a:prstGeom prst="flowChartPreparat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</a:rPr>
              <a:t>608 900,0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6" name="Блок-схема: подготовка 15"/>
          <p:cNvSpPr/>
          <p:nvPr/>
        </p:nvSpPr>
        <p:spPr>
          <a:xfrm>
            <a:off x="1665288" y="3357563"/>
            <a:ext cx="1898650" cy="719137"/>
          </a:xfrm>
          <a:prstGeom prst="flowChartPreparati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3</a:t>
            </a:r>
            <a:r>
              <a:rPr lang="ru-RU" sz="1400" dirty="0" smtClean="0">
                <a:solidFill>
                  <a:prstClr val="black"/>
                </a:solidFill>
              </a:rPr>
              <a:t>00  </a:t>
            </a:r>
            <a:r>
              <a:rPr lang="ru-RU" sz="1400" dirty="0">
                <a:solidFill>
                  <a:prstClr val="black"/>
                </a:solidFill>
              </a:rPr>
              <a:t>000,0</a:t>
            </a:r>
          </a:p>
        </p:txBody>
      </p:sp>
      <p:sp>
        <p:nvSpPr>
          <p:cNvPr id="17" name="Блок-схема: подготовка 16"/>
          <p:cNvSpPr/>
          <p:nvPr/>
        </p:nvSpPr>
        <p:spPr>
          <a:xfrm>
            <a:off x="3779838" y="3357563"/>
            <a:ext cx="1871662" cy="719137"/>
          </a:xfrm>
          <a:prstGeom prst="flowChartPreparati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</a:rPr>
              <a:t>456 000,0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8" name="Блок-схема: подготовка 17"/>
          <p:cNvSpPr/>
          <p:nvPr/>
        </p:nvSpPr>
        <p:spPr>
          <a:xfrm>
            <a:off x="3779838" y="2419350"/>
            <a:ext cx="1871662" cy="722313"/>
          </a:xfrm>
          <a:prstGeom prst="flowChartPreparat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</a:rPr>
              <a:t>498 900,0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5818188" y="2349500"/>
            <a:ext cx="2786062" cy="792163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</a:rPr>
              <a:t>Бюджетные кредиты от других бюджетов бюджетной системы</a:t>
            </a:r>
          </a:p>
        </p:txBody>
      </p:sp>
      <p:sp>
        <p:nvSpPr>
          <p:cNvPr id="21" name="Блок-схема: узел 20"/>
          <p:cNvSpPr/>
          <p:nvPr/>
        </p:nvSpPr>
        <p:spPr>
          <a:xfrm>
            <a:off x="5822950" y="3357563"/>
            <a:ext cx="2781300" cy="719137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</a:rPr>
              <a:t>Кредиты кредитных организаций</a:t>
            </a:r>
          </a:p>
        </p:txBody>
      </p:sp>
      <p:sp>
        <p:nvSpPr>
          <p:cNvPr id="24" name="Выноска со стрелкой вверх 23"/>
          <p:cNvSpPr/>
          <p:nvPr/>
        </p:nvSpPr>
        <p:spPr>
          <a:xfrm>
            <a:off x="1819275" y="4232275"/>
            <a:ext cx="1444625" cy="457200"/>
          </a:xfrm>
          <a:prstGeom prst="upArrowCallout">
            <a:avLst>
              <a:gd name="adj1" fmla="val 0"/>
              <a:gd name="adj2" fmla="val 0"/>
              <a:gd name="adj3" fmla="val 25000"/>
              <a:gd name="adj4" fmla="val 6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на </a:t>
            </a:r>
            <a:r>
              <a:rPr lang="ru-RU" sz="1400" dirty="0" smtClean="0">
                <a:solidFill>
                  <a:prstClr val="black"/>
                </a:solidFill>
              </a:rPr>
              <a:t>01.01.2018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6" name="Выноска со стрелкой вверх 25"/>
          <p:cNvSpPr/>
          <p:nvPr/>
        </p:nvSpPr>
        <p:spPr>
          <a:xfrm>
            <a:off x="4067175" y="4251325"/>
            <a:ext cx="1441450" cy="438150"/>
          </a:xfrm>
          <a:prstGeom prst="upArrowCallout">
            <a:avLst>
              <a:gd name="adj1" fmla="val 25000"/>
              <a:gd name="adj2" fmla="val 0"/>
              <a:gd name="adj3" fmla="val 29626"/>
              <a:gd name="adj4" fmla="val 6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на </a:t>
            </a:r>
            <a:r>
              <a:rPr lang="ru-RU" sz="1400" dirty="0" smtClean="0">
                <a:solidFill>
                  <a:prstClr val="black"/>
                </a:solidFill>
              </a:rPr>
              <a:t>01.01.2019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7" name="Выноска со стрелкой вниз 36"/>
          <p:cNvSpPr/>
          <p:nvPr/>
        </p:nvSpPr>
        <p:spPr>
          <a:xfrm>
            <a:off x="4146550" y="1773238"/>
            <a:ext cx="1106488" cy="646112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</a:rPr>
              <a:t>954 900,0</a:t>
            </a:r>
            <a:endParaRPr lang="ru-RU" sz="1400" b="1" dirty="0">
              <a:solidFill>
                <a:prstClr val="black"/>
              </a:solidFill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3276600" y="5589588"/>
            <a:ext cx="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149" name="Прямоугольник 42"/>
          <p:cNvSpPr>
            <a:spLocks noChangeArrowheads="1"/>
          </p:cNvSpPr>
          <p:nvPr/>
        </p:nvSpPr>
        <p:spPr bwMode="auto">
          <a:xfrm rot="10800000" flipV="1">
            <a:off x="2074863" y="5156479"/>
            <a:ext cx="841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ru-RU" altLang="ru-RU" sz="18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altLang="ru-RU" sz="1800" dirty="0" smtClean="0">
                <a:solidFill>
                  <a:srgbClr val="000000"/>
                </a:solidFill>
                <a:latin typeface="Calibri" pitchFamily="34" charset="0"/>
              </a:rPr>
              <a:t>68,9%</a:t>
            </a:r>
            <a:endParaRPr lang="ru-RU" altLang="ru-RU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1150" name="Прямоугольник 44"/>
          <p:cNvSpPr>
            <a:spLocks noChangeArrowheads="1"/>
          </p:cNvSpPr>
          <p:nvPr/>
        </p:nvSpPr>
        <p:spPr bwMode="auto">
          <a:xfrm rot="10800000" flipV="1">
            <a:off x="4356100" y="5156200"/>
            <a:ext cx="7921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ru-RU" altLang="ru-RU" sz="1800" dirty="0" smtClean="0">
                <a:solidFill>
                  <a:srgbClr val="000000"/>
                </a:solidFill>
                <a:latin typeface="Calibri" pitchFamily="34" charset="0"/>
              </a:rPr>
              <a:t>71,4%</a:t>
            </a:r>
            <a:endParaRPr lang="ru-RU" altLang="ru-RU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1151" name="Прямоугольник 54"/>
          <p:cNvSpPr>
            <a:spLocks noChangeArrowheads="1"/>
          </p:cNvSpPr>
          <p:nvPr/>
        </p:nvSpPr>
        <p:spPr bwMode="auto">
          <a:xfrm>
            <a:off x="1803400" y="4818063"/>
            <a:ext cx="1444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ru-RU" altLang="ru-RU" sz="1800" dirty="0">
                <a:solidFill>
                  <a:srgbClr val="000000"/>
                </a:solidFill>
                <a:latin typeface="Calibri" pitchFamily="34" charset="0"/>
              </a:rPr>
              <a:t>     </a:t>
            </a:r>
            <a:r>
              <a:rPr lang="ru-RU" altLang="ru-RU" sz="1800" dirty="0" smtClean="0">
                <a:solidFill>
                  <a:srgbClr val="000000"/>
                </a:solidFill>
                <a:latin typeface="Calibri" pitchFamily="34" charset="0"/>
              </a:rPr>
              <a:t>35 103,2</a:t>
            </a:r>
            <a:endParaRPr lang="ru-RU" altLang="ru-RU" sz="18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1152" name="Прямоугольник 55"/>
          <p:cNvSpPr>
            <a:spLocks noChangeArrowheads="1"/>
          </p:cNvSpPr>
          <p:nvPr/>
        </p:nvSpPr>
        <p:spPr bwMode="auto">
          <a:xfrm>
            <a:off x="4067175" y="4837113"/>
            <a:ext cx="1368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ru-RU" altLang="ru-RU" sz="1800" b="1" dirty="0">
                <a:solidFill>
                  <a:srgbClr val="000000"/>
                </a:solidFill>
                <a:latin typeface="Calibri" pitchFamily="34" charset="0"/>
              </a:rPr>
              <a:t>     </a:t>
            </a:r>
            <a:r>
              <a:rPr lang="ru-RU" altLang="ru-RU" sz="1800" dirty="0" smtClean="0">
                <a:solidFill>
                  <a:srgbClr val="000000"/>
                </a:solidFill>
                <a:latin typeface="Calibri" pitchFamily="34" charset="0"/>
              </a:rPr>
              <a:t>28 559,9</a:t>
            </a:r>
            <a:endParaRPr lang="ru-RU" altLang="ru-RU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9" name="Овальная выноска 58"/>
          <p:cNvSpPr/>
          <p:nvPr/>
        </p:nvSpPr>
        <p:spPr>
          <a:xfrm>
            <a:off x="6135688" y="4470400"/>
            <a:ext cx="2232025" cy="550863"/>
          </a:xfrm>
          <a:prstGeom prst="wedgeEllipseCallout">
            <a:avLst>
              <a:gd name="adj1" fmla="val -88536"/>
              <a:gd name="adj2" fmla="val 5986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prstClr val="black"/>
                </a:solidFill>
              </a:rPr>
              <a:t>Расходы на обслуживание муниципального долга</a:t>
            </a:r>
          </a:p>
        </p:txBody>
      </p:sp>
      <p:sp>
        <p:nvSpPr>
          <p:cNvPr id="60" name="Овальная выноска 59"/>
          <p:cNvSpPr/>
          <p:nvPr/>
        </p:nvSpPr>
        <p:spPr>
          <a:xfrm>
            <a:off x="6276975" y="5187950"/>
            <a:ext cx="2087563" cy="382588"/>
          </a:xfrm>
          <a:prstGeom prst="wedgeEllipseCallout">
            <a:avLst>
              <a:gd name="adj1" fmla="val -105707"/>
              <a:gd name="adj2" fmla="val -1984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</a:rPr>
              <a:t>Уровень долговой нагрузки</a:t>
            </a:r>
          </a:p>
        </p:txBody>
      </p:sp>
      <p:sp>
        <p:nvSpPr>
          <p:cNvPr id="91155" name="Прямоугольник 62"/>
          <p:cNvSpPr>
            <a:spLocks noChangeArrowheads="1"/>
          </p:cNvSpPr>
          <p:nvPr/>
        </p:nvSpPr>
        <p:spPr bwMode="auto">
          <a:xfrm>
            <a:off x="503238" y="5526088"/>
            <a:ext cx="85328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ru-RU" altLang="ru-RU" sz="12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соответствии с Бюджетным кодексом  Российской Федерации предельный объем муниципального долга не должен превышать утвержденный объем доходов местного бюджета без учета утвержденного объема безвозмездных поступлений и (или) поступлений налоговых доходов по дополнительным нормативам отчислений.  </a:t>
            </a:r>
          </a:p>
          <a:p>
            <a:pPr algn="l"/>
            <a:r>
              <a:rPr lang="ru-RU" altLang="ru-RU" sz="12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Предельный объем муниципального долга муниципального образования «Город Майкоп» на </a:t>
            </a:r>
            <a:r>
              <a:rPr lang="ru-RU" altLang="ru-RU" sz="12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2018 </a:t>
            </a:r>
            <a:r>
              <a:rPr lang="ru-RU" altLang="ru-RU" sz="12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год </a:t>
            </a:r>
            <a:r>
              <a:rPr lang="ru-RU" altLang="ru-RU" sz="12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973 262,1 тыс</a:t>
            </a:r>
            <a:r>
              <a:rPr lang="ru-RU" altLang="ru-RU" sz="12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руб.</a:t>
            </a:r>
          </a:p>
        </p:txBody>
      </p:sp>
      <p:sp>
        <p:nvSpPr>
          <p:cNvPr id="91156" name="TextBox 3"/>
          <p:cNvSpPr txBox="1">
            <a:spLocks noChangeArrowheads="1"/>
          </p:cNvSpPr>
          <p:nvPr/>
        </p:nvSpPr>
        <p:spPr bwMode="auto">
          <a:xfrm>
            <a:off x="7667625" y="1260475"/>
            <a:ext cx="1008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3" name="Овал 2"/>
          <p:cNvSpPr/>
          <p:nvPr/>
        </p:nvSpPr>
        <p:spPr>
          <a:xfrm>
            <a:off x="5822950" y="1731963"/>
            <a:ext cx="27813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</a:rPr>
              <a:t>Кредиты</a:t>
            </a:r>
          </a:p>
        </p:txBody>
      </p:sp>
      <p:sp>
        <p:nvSpPr>
          <p:cNvPr id="27" name="Выноска со стрелкой вниз 26"/>
          <p:cNvSpPr/>
          <p:nvPr/>
        </p:nvSpPr>
        <p:spPr>
          <a:xfrm>
            <a:off x="2008188" y="1773238"/>
            <a:ext cx="1123950" cy="646112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553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</a:rPr>
              <a:t>908 900,0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5" name="Плюс 4"/>
          <p:cNvSpPr/>
          <p:nvPr/>
        </p:nvSpPr>
        <p:spPr>
          <a:xfrm>
            <a:off x="2424113" y="3122613"/>
            <a:ext cx="292100" cy="215900"/>
          </a:xfrm>
          <a:prstGeom prst="mathPlus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30" name="Плюс 29"/>
          <p:cNvSpPr/>
          <p:nvPr/>
        </p:nvSpPr>
        <p:spPr>
          <a:xfrm>
            <a:off x="4554538" y="3141663"/>
            <a:ext cx="304800" cy="215900"/>
          </a:xfrm>
          <a:prstGeom prst="mathPlus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pic>
        <p:nvPicPr>
          <p:cNvPr id="33794" name="Picture 2" descr="D:\User\Pictures\depositphotos_86589104-stock-photo-teamwork-chart-te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7" b="94922" l="5566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0" y="0"/>
            <a:ext cx="2685058" cy="191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>
            <a:spLocks noGrp="1"/>
          </p:cNvSpPr>
          <p:nvPr>
            <p:ph type="title"/>
          </p:nvPr>
        </p:nvSpPr>
        <p:spPr bwMode="auto">
          <a:xfrm>
            <a:off x="1763713" y="338138"/>
            <a:ext cx="6048375" cy="6477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sz="2400" smtClean="0">
                <a:solidFill>
                  <a:srgbClr val="0000FF"/>
                </a:solidFill>
                <a:effectLst/>
              </a:rPr>
              <a:t>Глоссарий</a:t>
            </a:r>
          </a:p>
        </p:txBody>
      </p:sp>
      <p:sp>
        <p:nvSpPr>
          <p:cNvPr id="92163" name="Объект 2"/>
          <p:cNvSpPr>
            <a:spLocks noGrp="1"/>
          </p:cNvSpPr>
          <p:nvPr>
            <p:ph idx="1"/>
          </p:nvPr>
        </p:nvSpPr>
        <p:spPr>
          <a:xfrm>
            <a:off x="503238" y="1125538"/>
            <a:ext cx="8229600" cy="5327650"/>
          </a:xfrm>
        </p:spPr>
        <p:txBody>
          <a:bodyPr/>
          <a:lstStyle/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700" b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А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Администратор доходов бюджета</a:t>
            </a:r>
            <a:r>
              <a:rPr lang="ru-RU" altLang="ru-RU" sz="11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орган местного самоуправления, казенное учреждение, осуществляющий(ее): начисление, учет, контроль за правильностью исчисления, полнотой и своевременностью уплаты, взыскание, принятие решений о возврате (зачете) излишне уплаченных (взысканных) платежей, пеней и штрафов по ним, являющихся доходами бюджета муниципального образования.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7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Б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Безвозмездные поступления  </a:t>
            </a:r>
            <a:r>
              <a:rPr lang="ru-RU" altLang="ru-RU" sz="11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поступающие в бюджет денежные средства на безвозмездной и безвозвратной основе из вышестоящих бюджетов (межбюджетные трансферты в виде дотаций, субсидий, субвенций), а также перечисления от физических и юридических лиц.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Бюджет муниципального образования </a:t>
            </a:r>
            <a:r>
              <a:rPr lang="ru-RU" altLang="ru-RU" sz="11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(местный бюджет)— это форма образования и расходования денежных средств в расчете на финансовый год, предназначенных для обеспечения задач и функций, отнесенных к предметам ведения местного самоуправления, путём исполнения  расходных обязательств соответствующего муниципального образования.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Бюджетный процесс </a:t>
            </a:r>
            <a:r>
              <a:rPr lang="ru-RU" altLang="ru-RU" sz="11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деятельность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7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Ведомственная структура расходов бюджета </a:t>
            </a:r>
            <a:r>
              <a:rPr lang="ru-RU" altLang="ru-RU" sz="11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altLang="ru-RU" sz="11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1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распределение бюджетных средств по главным распорядителям бюджетных средств, по разделам, подразделам, целевым статьям и группам (группам, подгруппам) видов расходов бюджетной классификации РФ.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7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Г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Главный распорядитель средств местного бюджета – </a:t>
            </a:r>
            <a:r>
              <a:rPr lang="ru-RU" altLang="ru-RU" sz="11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орган местного самоуправления, а также наиболее значимое учреждение, указанное в ведомственной структуре расходов бюджета, имеющие право распределять бюджетные ассигнования и лимиты бюджетных обязательств между подведомственными распорядителями и (или) получателями бюджетных средств, если иное не установлено Бюджетным Кодексом Российской Федерации.</a:t>
            </a:r>
            <a:endParaRPr lang="ru-RU" altLang="ru-RU" sz="3000" smtClean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92164" name="TextBox 3"/>
          <p:cNvSpPr txBox="1">
            <a:spLocks noChangeArrowheads="1"/>
          </p:cNvSpPr>
          <p:nvPr/>
        </p:nvSpPr>
        <p:spPr bwMode="auto">
          <a:xfrm>
            <a:off x="989013" y="1622425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92165" name="Picture 6" descr="D:\User\Documents\Человеки\Человеки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4613"/>
            <a:ext cx="143986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ъект 4"/>
          <p:cNvSpPr>
            <a:spLocks noGrp="1"/>
          </p:cNvSpPr>
          <p:nvPr>
            <p:ph idx="1"/>
          </p:nvPr>
        </p:nvSpPr>
        <p:spPr>
          <a:xfrm>
            <a:off x="457200" y="598488"/>
            <a:ext cx="8229600" cy="5527675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endParaRPr lang="ru-RU" altLang="ru-RU" sz="1800" b="1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Д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Дефицит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превышение расходов бюджета над его доходами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Дотации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 межбюджетные трансферты, предоставляемые на безвозмездной и безвозвратной основе без установления направлений их использования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Доходы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поступающие в бюджет средства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М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Муниципальная программа -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Межбюджетные отношения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взаимоотношения между публично-правовыми образованиями по вопросам осуществления бюджетного процесса.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Межбюджетные трансферты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средства, предоставляемые одним бюджетом бюджетной системы Российской Федерации другому бюджету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Налоговые доходы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доходы от предусмотренных законодательством Российской Федерации федеральных налогов и сборов, в том числе от налогов, предусмотренных специальными налоговыми режимами, законодательством Республики Адыгеи от региональных налогов и нормативными правовыми актами муниципального образования «Город Майкоп»  от местных налогов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Неналоговые доходы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платежи, которые включают в себя возмездные операции от прямого предоставления в пользование имущества и природных ресурсов, от различного вида услуг, а также  платежи в виде штрафов или иных санкций за нарушения законодательства</a:t>
            </a:r>
            <a:endParaRPr lang="ru-RU" altLang="ru-RU" sz="1200" b="1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ъект 2"/>
          <p:cNvSpPr>
            <a:spLocks noGrp="1"/>
          </p:cNvSpPr>
          <p:nvPr>
            <p:ph idx="1"/>
          </p:nvPr>
        </p:nvSpPr>
        <p:spPr>
          <a:xfrm>
            <a:off x="487363" y="908050"/>
            <a:ext cx="8229600" cy="5473700"/>
          </a:xfrm>
        </p:spPr>
        <p:txBody>
          <a:bodyPr/>
          <a:lstStyle/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200" b="1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Профицит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превышение доходов бюджета над его расходами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Р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800" b="1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Расходы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выплачиваемые из бюджета средства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600" b="1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Субвенция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целевые средства на выполнение тех задач и полномочий, которые региональные власти передают муниципалитетам. Например, предоставление образования в рамках образовательного стандарта, предоставления отдельным категориям граждан льгот на оплату жилищно-коммунальных услуг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Субсидия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(местным бюджетам из бюджета субъекта Российской Федерации) - целевые средства на решение приоритетных задач территорий при условии обязательного участия средств местных бюджетов. Например, субсидии на строительство детских садов, капитальный ремонт дорог, летний отдых детей и многое другое.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Ф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600" b="1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Финансовое управление администрации муниципального образования «Город Майкоп»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структурное подразделение местной администрации, осуществляющее составление и организацию исполнения бюджета муниципального образования «Город Майкоп»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350" y="260350"/>
            <a:ext cx="7427913" cy="1354138"/>
          </a:xfrm>
        </p:spPr>
        <p:txBody>
          <a:bodyPr>
            <a:normAutofit fontScale="90000"/>
          </a:bodyPr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00FF"/>
                </a:solidFill>
                <a:effectLst/>
              </a:rPr>
              <a:t>Финансовое управление администрации муниципального </a:t>
            </a:r>
            <a:r>
              <a:rPr lang="ru-RU" sz="2400" dirty="0" smtClean="0">
                <a:solidFill>
                  <a:srgbClr val="0000FF"/>
                </a:solidFill>
                <a:effectLst/>
              </a:rPr>
              <a:t>образования</a:t>
            </a:r>
            <a:br>
              <a:rPr lang="ru-RU" sz="2400" dirty="0" smtClean="0">
                <a:solidFill>
                  <a:srgbClr val="0000FF"/>
                </a:solidFill>
                <a:effectLst/>
              </a:rPr>
            </a:br>
            <a:r>
              <a:rPr lang="ru-RU" sz="2400" dirty="0" smtClean="0">
                <a:solidFill>
                  <a:srgbClr val="0000FF"/>
                </a:solidFill>
                <a:effectLst/>
              </a:rPr>
              <a:t> </a:t>
            </a:r>
            <a:r>
              <a:rPr lang="ru-RU" sz="2400" dirty="0">
                <a:solidFill>
                  <a:srgbClr val="0000FF"/>
                </a:solidFill>
                <a:effectLst/>
              </a:rPr>
              <a:t>«Город Майкоп»</a:t>
            </a:r>
            <a:br>
              <a:rPr lang="ru-RU" sz="2400" dirty="0">
                <a:solidFill>
                  <a:srgbClr val="0000FF"/>
                </a:solidFill>
                <a:effectLst/>
              </a:rPr>
            </a:br>
            <a:r>
              <a:rPr lang="ru-RU" sz="2400" dirty="0">
                <a:solidFill>
                  <a:srgbClr val="0000FF"/>
                </a:solidFill>
                <a:effectLst/>
              </a:rPr>
              <a:t/>
            </a:r>
            <a:br>
              <a:rPr lang="ru-RU" sz="2400" dirty="0">
                <a:solidFill>
                  <a:srgbClr val="0000FF"/>
                </a:solidFill>
                <a:effectLst/>
              </a:rPr>
            </a:b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http://maikop.ru/ekonomika-i-finansy/finansovoe-upravlenie/</a:t>
            </a:r>
            <a:endParaRPr lang="ru-RU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5235" name="Picture 2" descr="E:\Документы\Телефон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4263" y="1712913"/>
            <a:ext cx="1141412" cy="1343025"/>
          </a:xfrm>
          <a:noFill/>
        </p:spPr>
      </p:pic>
      <p:sp>
        <p:nvSpPr>
          <p:cNvPr id="95236" name="TextBox 4"/>
          <p:cNvSpPr txBox="1">
            <a:spLocks noChangeArrowheads="1"/>
          </p:cNvSpPr>
          <p:nvPr/>
        </p:nvSpPr>
        <p:spPr bwMode="auto">
          <a:xfrm>
            <a:off x="2411413" y="2060575"/>
            <a:ext cx="61928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400">
                <a:latin typeface="Arial" pitchFamily="34" charset="0"/>
                <a:cs typeface="Arial" pitchFamily="34" charset="0"/>
              </a:rPr>
              <a:t>Республика Адыгея, город Майкоп, ул. Краснооктябрьская, 21, 385000</a:t>
            </a:r>
          </a:p>
          <a:p>
            <a:pPr eaLnBrk="1" hangingPunct="1"/>
            <a:endParaRPr lang="ru-RU" altLang="ru-RU" sz="1400">
              <a:latin typeface="Arial" pitchFamily="34" charset="0"/>
              <a:cs typeface="Arial" pitchFamily="34" charset="0"/>
            </a:endParaRPr>
          </a:p>
          <a:p>
            <a:pPr algn="l" eaLnBrk="1" hangingPunct="1"/>
            <a:r>
              <a:rPr lang="ru-RU" altLang="ru-RU" sz="1400">
                <a:latin typeface="Arial" pitchFamily="34" charset="0"/>
                <a:cs typeface="Arial" pitchFamily="34" charset="0"/>
              </a:rPr>
              <a:t>   телефон(факс) 8(8772) 52-26-00</a:t>
            </a:r>
          </a:p>
        </p:txBody>
      </p:sp>
      <p:pic>
        <p:nvPicPr>
          <p:cNvPr id="95237" name="Picture 3" descr="E:\Документы\Электронная поч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213100"/>
            <a:ext cx="11525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4" descr="E:\Документы\Приемн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724400"/>
            <a:ext cx="12954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9" name="TextBox 6"/>
          <p:cNvSpPr txBox="1">
            <a:spLocks noChangeArrowheads="1"/>
          </p:cNvSpPr>
          <p:nvPr/>
        </p:nvSpPr>
        <p:spPr bwMode="auto">
          <a:xfrm>
            <a:off x="2555875" y="3270250"/>
            <a:ext cx="4741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ru-RU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>
                <a:latin typeface="Arial" pitchFamily="34" charset="0"/>
                <a:cs typeface="Arial" pitchFamily="34" charset="0"/>
              </a:rPr>
              <a:t>E- mail</a:t>
            </a:r>
            <a:r>
              <a:rPr lang="ru-RU" altLang="ru-RU" sz="1600">
                <a:latin typeface="Arial" pitchFamily="34" charset="0"/>
                <a:cs typeface="Arial" pitchFamily="34" charset="0"/>
              </a:rPr>
              <a:t>:</a:t>
            </a:r>
            <a:r>
              <a:rPr lang="en-US" altLang="ru-RU" sz="1600">
                <a:latin typeface="Arial" pitchFamily="34" charset="0"/>
                <a:cs typeface="Arial" pitchFamily="34" charset="0"/>
              </a:rPr>
              <a:t> fdmra@maikop.ru</a:t>
            </a:r>
            <a:endParaRPr lang="ru-RU" altLang="ru-RU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95240" name="TextBox 8"/>
          <p:cNvSpPr txBox="1">
            <a:spLocks noChangeArrowheads="1"/>
          </p:cNvSpPr>
          <p:nvPr/>
        </p:nvSpPr>
        <p:spPr bwMode="auto">
          <a:xfrm>
            <a:off x="2700338" y="4724400"/>
            <a:ext cx="55435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400">
                <a:latin typeface="Arial" pitchFamily="34" charset="0"/>
                <a:cs typeface="Arial" pitchFamily="34" charset="0"/>
              </a:rPr>
              <a:t>График работы: </a:t>
            </a:r>
            <a:r>
              <a:rPr lang="ru-RU" altLang="ru-RU" sz="1200">
                <a:latin typeface="Arial" pitchFamily="34" charset="0"/>
                <a:cs typeface="Arial" pitchFamily="34" charset="0"/>
              </a:rPr>
              <a:t>понедельник, вторник, среда , четверг-с 9-00 до 18-00</a:t>
            </a:r>
          </a:p>
          <a:p>
            <a:pPr algn="l" eaLnBrk="1" hangingPunct="1"/>
            <a:r>
              <a:rPr lang="ru-RU" altLang="ru-RU" sz="1200">
                <a:latin typeface="Arial" pitchFamily="34" charset="0"/>
                <a:cs typeface="Arial" pitchFamily="34" charset="0"/>
              </a:rPr>
              <a:t>                                  пятница –с 9-00 до 17-00, перерыв – с 13-00 до 13-48</a:t>
            </a:r>
          </a:p>
        </p:txBody>
      </p:sp>
      <p:pic>
        <p:nvPicPr>
          <p:cNvPr id="95241" name="Picture 11" descr="D:\User\Documents\Человеки\Человеки с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28613"/>
            <a:ext cx="1368425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934015"/>
              </p:ext>
            </p:extLst>
          </p:nvPr>
        </p:nvGraphicFramePr>
        <p:xfrm>
          <a:off x="107504" y="588963"/>
          <a:ext cx="8928546" cy="619047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447982"/>
                <a:gridCol w="1059301"/>
                <a:gridCol w="983638"/>
                <a:gridCol w="1437625"/>
              </a:tblGrid>
              <a:tr h="1757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Факт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0" marB="0" anchor="b"/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ctr" fontAlgn="b">
                        <a:buFont typeface="+mj-lt"/>
                        <a:buNone/>
                      </a:pPr>
                      <a:r>
                        <a:rPr lang="ru-RU" sz="105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Налоговые  доходы: </a:t>
                      </a:r>
                      <a:endParaRPr lang="ru-RU" sz="105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1 137 400,0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1 178 082,4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847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</a:t>
                      </a:r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доходы физических </a:t>
                      </a: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618 605,0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633 294,0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973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</a:t>
                      </a:r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подакцизным товарам (продукции), производимым в РФ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21 180,0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24 177,4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973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алог</a:t>
                      </a:r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взимаемый в связи с применением </a:t>
                      </a: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упрощенной системы налогообложения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188 773,0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206 701,5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204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Единый </a:t>
                      </a:r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вмененный доход  для  </a:t>
                      </a: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отдельных  </a:t>
                      </a:r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видов </a:t>
                      </a: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деятельности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92 888,0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83 150,5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973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Единый </a:t>
                      </a:r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сельскохозяйственный  налог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2 848,0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1 621,2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973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</a:t>
                      </a:r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связи с </a:t>
                      </a: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применением</a:t>
                      </a:r>
                      <a:r>
                        <a:rPr lang="ru-RU" sz="105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патентной </a:t>
                      </a:r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системы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3 036,0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2 718,9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979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26 754,0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40 397,8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917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организаций                                                                                                                                                                                     </a:t>
                      </a:r>
                      <a:endParaRPr lang="ru-RU" sz="105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88 213,0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98 972,3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932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 налог                                                                                                                                                                                            </a:t>
                      </a:r>
                      <a:endParaRPr lang="ru-RU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65 586,0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56 194,2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добычу общераспространенных</a:t>
                      </a:r>
                      <a:r>
                        <a:rPr lang="ru-RU" sz="105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полезных  ископаемых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3 384,0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6 328,1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 пошлина</a:t>
                      </a:r>
                      <a:endParaRPr lang="ru-RU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26 133,0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24 525,6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Задолженность и перерасчеты по отмененным налогам и сборам</a:t>
                      </a:r>
                      <a:endParaRPr lang="ru-RU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ctr" fontAlgn="b">
                        <a:buFont typeface="+mj-lt"/>
                        <a:buNone/>
                      </a:pPr>
                      <a:r>
                        <a:rPr lang="ru-RU" sz="105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Неналоговые  доходы: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222 454,7</a:t>
                      </a:r>
                      <a:endParaRPr lang="ru-RU" sz="105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159 963,1</a:t>
                      </a:r>
                      <a:endParaRPr lang="ru-RU" sz="105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3556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defTabSz="914400" rtl="0" eaLnBrk="1" fontAlgn="b" latinLnBrk="0" hangingPunct="1">
                        <a:buFont typeface="+mj-lt"/>
                        <a:buNone/>
                      </a:pPr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 имущества, находящегося в государственной и муниципальной собственности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85 247,0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70 244,6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Платежи при пользовании природными ресурсами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3 157,0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3 980,4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11 323,6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108 418,0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46 326,5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Административные платежи и сборы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360,0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140,2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 ущерба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22 082,3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23 676,1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3 190,4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4 271,7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218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5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</a:t>
                      </a:r>
                      <a:r>
                        <a:rPr lang="ru-RU" sz="1050" b="1" u="none" strike="noStrike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поступления:</a:t>
                      </a:r>
                      <a:endParaRPr lang="ru-RU" sz="105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1 648 781,4</a:t>
                      </a:r>
                      <a:endParaRPr lang="ru-RU" sz="10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1 632 614,3</a:t>
                      </a:r>
                      <a:endParaRPr lang="ru-RU" sz="10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99,0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r>
                        <a:rPr lang="ru-RU" sz="105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 других бюджетов бюджетной системы РФ, в т. ч.</a:t>
                      </a:r>
                      <a:endParaRPr lang="ru-RU" sz="105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1 648 781,4</a:t>
                      </a:r>
                      <a:endParaRPr lang="ru-RU" sz="10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1 644 909,4</a:t>
                      </a:r>
                      <a:endParaRPr lang="ru-RU" sz="10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38 751,3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38 751,3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588 060,3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587 591,2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958 825,6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955 450,0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63 144,2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63 116,9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Возврат средств в бюджеты бюджетной системы РФ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5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-12 974,9</a:t>
                      </a:r>
                      <a:endParaRPr lang="ru-RU" sz="105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314325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бюджетов городских округов от возврата бюджетными учреждениями остатков субсидий прошлых лет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5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5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679,8</a:t>
                      </a:r>
                      <a:endParaRPr lang="ru-RU" sz="105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  <a:tr h="2457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ru-RU" sz="120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3 008 636,1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2 970 659,8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98,7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654023"/>
              </p:ext>
            </p:extLst>
          </p:nvPr>
        </p:nvGraphicFramePr>
        <p:xfrm>
          <a:off x="107504" y="-19050"/>
          <a:ext cx="8928992" cy="55620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928992"/>
              </a:tblGrid>
              <a:tr h="5556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indent="0" algn="ctr" defTabSz="914400" rtl="0" eaLnBrk="1" fontAlgn="auto" latinLnBrk="0" hangingPunct="1"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6">
                            <a:lumMod val="75000"/>
                          </a:schemeClr>
                        </a:buClr>
                        <a:buSzPct val="128000"/>
                        <a:buFont typeface="Georgia" pitchFamily="18" charset="0"/>
                        <a:buNone/>
                        <a:defRPr/>
                      </a:pPr>
                      <a:r>
                        <a:rPr kumimoji="0" lang="ru-RU" sz="1800" b="1" kern="12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бюджета </a:t>
                      </a:r>
                      <a:r>
                        <a:rPr kumimoji="0" lang="ru-RU" sz="1800" b="1" kern="12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муниципального</a:t>
                      </a:r>
                      <a:r>
                        <a:rPr kumimoji="0" lang="ru-RU" sz="1800" b="1" kern="12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образования «Город Майкоп» </a:t>
                      </a:r>
                    </a:p>
                    <a:p>
                      <a:pPr marL="0" indent="0" algn="ctr" defTabSz="914400" rtl="0" eaLnBrk="1" fontAlgn="auto" latinLnBrk="0" hangingPunct="1"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6">
                            <a:lumMod val="75000"/>
                          </a:schemeClr>
                        </a:buClr>
                        <a:buSzPct val="128000"/>
                        <a:buFont typeface="Georgia" pitchFamily="18" charset="0"/>
                        <a:buNone/>
                        <a:defRPr/>
                      </a:pPr>
                      <a:r>
                        <a:rPr kumimoji="0" lang="ru-RU" sz="1800" b="1" kern="12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2018 г.</a:t>
                      </a:r>
                      <a:endParaRPr kumimoji="0" lang="ru-RU" sz="1800" b="1" kern="120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ea typeface="+mj-ea"/>
                        <a:cs typeface="Times New Roman" pitchFamily="18" charset="0"/>
                      </a:endParaRPr>
                    </a:p>
                  </a:txBody>
                  <a:tcPr marL="7622" marR="7622" marT="7561" marB="0" anchor="b"/>
                </a:tc>
              </a:tr>
            </a:tbl>
          </a:graphicData>
        </a:graphic>
      </p:graphicFrame>
      <p:sp>
        <p:nvSpPr>
          <p:cNvPr id="25776" name="TextBox 5"/>
          <p:cNvSpPr txBox="1">
            <a:spLocks noChangeArrowheads="1"/>
          </p:cNvSpPr>
          <p:nvPr/>
        </p:nvSpPr>
        <p:spPr bwMode="auto">
          <a:xfrm rot="10800000" flipV="1">
            <a:off x="7831138" y="274638"/>
            <a:ext cx="946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AutoShape 17"/>
          <p:cNvSpPr>
            <a:spLocks noChangeArrowheads="1"/>
          </p:cNvSpPr>
          <p:nvPr/>
        </p:nvSpPr>
        <p:spPr bwMode="auto">
          <a:xfrm>
            <a:off x="2989263" y="3284538"/>
            <a:ext cx="792162" cy="3603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kumimoji="1"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4117" name="Rectangle 33"/>
          <p:cNvSpPr>
            <a:spLocks noChangeArrowheads="1"/>
          </p:cNvSpPr>
          <p:nvPr/>
        </p:nvSpPr>
        <p:spPr bwMode="auto">
          <a:xfrm>
            <a:off x="107950" y="260350"/>
            <a:ext cx="8666163" cy="877888"/>
          </a:xfrm>
          <a:prstGeom prst="rect">
            <a:avLst/>
          </a:prstGeom>
          <a:noFill/>
          <a:ln>
            <a:noFill/>
          </a:ln>
        </p:spPr>
        <p:txBody>
          <a:bodyPr lIns="18000" tIns="18000" rIns="18000" bIns="18000" anchor="ctr"/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Крупнейшие налогоплательщики в муниципальном образовании</a:t>
            </a:r>
          </a:p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«Город Майкоп»</a:t>
            </a: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7596188" y="1468438"/>
            <a:ext cx="1562100" cy="114141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r">
              <a:defRPr/>
            </a:pPr>
            <a:endParaRPr kumimoji="1" lang="ru-RU" dirty="0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Arial" charset="0"/>
            </a:endParaRPr>
          </a:p>
        </p:txBody>
      </p:sp>
      <p:pic>
        <p:nvPicPr>
          <p:cNvPr id="26629" name="Picture 98" descr="http://n-auditor.com.ua/media/k2/items/cache/d7d7ddfd6a1838223f217ebac92a7576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2471738"/>
            <a:ext cx="3148013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06388" y="1468438"/>
            <a:ext cx="4827587" cy="43370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Times New Roman"/>
              </a:rPr>
              <a:t>       ООО «Питейный дом», </a:t>
            </a:r>
            <a:endParaRPr lang="ru-RU" sz="1600" dirty="0" smtClean="0">
              <a:solidFill>
                <a:srgbClr val="000000"/>
              </a:solidFill>
              <a:latin typeface="Times New Roman"/>
            </a:endParaRPr>
          </a:p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ООО 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«МПК» Пивзавод Майкопский, </a:t>
            </a:r>
            <a:endParaRPr lang="ru-RU" sz="1600" dirty="0" smtClean="0">
              <a:solidFill>
                <a:srgbClr val="000000"/>
              </a:solidFill>
              <a:latin typeface="Times New Roman"/>
            </a:endParaRPr>
          </a:p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ООО 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«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Картонтара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», ОАО «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Зарем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», </a:t>
            </a:r>
            <a:endParaRPr lang="ru-RU" sz="1600" dirty="0" smtClean="0">
              <a:solidFill>
                <a:srgbClr val="000000"/>
              </a:solidFill>
              <a:latin typeface="Times New Roman"/>
            </a:endParaRPr>
          </a:p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ООО 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«Майкопский машзавод», </a:t>
            </a:r>
            <a:endParaRPr lang="ru-RU" sz="1600" dirty="0" smtClean="0">
              <a:solidFill>
                <a:srgbClr val="000000"/>
              </a:solidFill>
              <a:latin typeface="Times New Roman"/>
            </a:endParaRPr>
          </a:p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ЗАО 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«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Молкомбинат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 «Адыгейский», </a:t>
            </a:r>
            <a:endParaRPr lang="ru-RU" sz="1600" dirty="0" smtClean="0">
              <a:solidFill>
                <a:srgbClr val="000000"/>
              </a:solidFill>
              <a:latin typeface="Times New Roman"/>
            </a:endParaRPr>
          </a:p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ЗАО 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Шпагатная фабрика «Майкопская», </a:t>
            </a:r>
            <a:endParaRPr lang="ru-RU" sz="1600" dirty="0" smtClean="0">
              <a:solidFill>
                <a:srgbClr val="000000"/>
              </a:solidFill>
              <a:latin typeface="Times New Roman"/>
            </a:endParaRPr>
          </a:p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АО 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«ДСУ №3», </a:t>
            </a:r>
            <a:endParaRPr lang="ru-RU" sz="1600" dirty="0" smtClean="0">
              <a:solidFill>
                <a:srgbClr val="000000"/>
              </a:solidFill>
              <a:latin typeface="Times New Roman"/>
            </a:endParaRPr>
          </a:p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АО 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«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Газпромраспределение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 Майкоп», «Филиал ПАО энергетики и электрификации Кубани «Адыгейские электрические сети», </a:t>
            </a:r>
            <a:endParaRPr lang="ru-RU" sz="1600" dirty="0" smtClean="0">
              <a:solidFill>
                <a:srgbClr val="000000"/>
              </a:solidFill>
              <a:latin typeface="Times New Roman"/>
            </a:endParaRPr>
          </a:p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МУП 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«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Майкопводоканал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», </a:t>
            </a:r>
            <a:endParaRPr lang="ru-RU" sz="1600" dirty="0" smtClean="0">
              <a:solidFill>
                <a:srgbClr val="000000"/>
              </a:solidFill>
              <a:latin typeface="Times New Roman"/>
            </a:endParaRPr>
          </a:p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ФГБОУ 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ВО «АГУ», </a:t>
            </a:r>
            <a:endParaRPr lang="ru-RU" sz="1600" dirty="0" smtClean="0">
              <a:solidFill>
                <a:srgbClr val="000000"/>
              </a:solidFill>
              <a:latin typeface="Times New Roman"/>
            </a:endParaRPr>
          </a:p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ФГБОУ 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ВО «МГТУ», </a:t>
            </a:r>
            <a:endParaRPr lang="ru-RU" sz="1600" dirty="0" smtClean="0">
              <a:solidFill>
                <a:srgbClr val="000000"/>
              </a:solidFill>
              <a:latin typeface="Times New Roman"/>
            </a:endParaRPr>
          </a:p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ГБУЗ 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РА АРКБ</a:t>
            </a:r>
            <a:endParaRPr lang="ru-RU" sz="18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Стрелка вниз 13"/>
          <p:cNvSpPr/>
          <p:nvPr/>
        </p:nvSpPr>
        <p:spPr>
          <a:xfrm rot="16200000">
            <a:off x="4954588" y="3271838"/>
            <a:ext cx="360362" cy="65246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默认设计模板">
      <a:majorFont>
        <a:latin typeface="Arial"/>
        <a:ea typeface="微软雅黑"/>
        <a:cs typeface=""/>
      </a:majorFont>
      <a:minorFont>
        <a:latin typeface="Arial"/>
        <a:ea typeface="宋体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charset="-122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24</Template>
  <TotalTime>10765</TotalTime>
  <Words>12727</Words>
  <Application>Microsoft Office PowerPoint</Application>
  <PresentationFormat>Экран (4:3)</PresentationFormat>
  <Paragraphs>2326</Paragraphs>
  <Slides>74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8" baseType="lpstr">
      <vt:lpstr>Тема Office</vt:lpstr>
      <vt:lpstr>Custom Design</vt:lpstr>
      <vt:lpstr>默认设计模板</vt:lpstr>
      <vt:lpstr>Лист</vt:lpstr>
      <vt:lpstr>Презентация PowerPoint</vt:lpstr>
      <vt:lpstr>Презентация PowerPoint</vt:lpstr>
      <vt:lpstr>Основные показатели социально-экономического развития муниципального образования «Город Майкоп» за 2018 год</vt:lpstr>
      <vt:lpstr>ЭТАПЫ БЮДЖЕТНОГО ПРОЦЕССА</vt:lpstr>
      <vt:lpstr>Налоговая политика в муниципальном образовании «Город Майкоп» в 2018 году была направлена на:</vt:lpstr>
      <vt:lpstr>Бюджетная политика в муниципальном образовании  «Город Майкоп» в 2018 году была направлена на: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поступления  налоговых и неналоговых доходов</vt:lpstr>
      <vt:lpstr>                 Объем поступлений по основным доходным источникам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Целевая группа</vt:lpstr>
      <vt:lpstr>Вид поддержки</vt:lpstr>
      <vt:lpstr>Структура муниципального долга  (в соответствии с Бюджетным кодексом  Российской Федерации)</vt:lpstr>
      <vt:lpstr>           Муниципальный долг муниципального образования  «Город Майкоп»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Глоссарий</vt:lpstr>
      <vt:lpstr>Презентация PowerPoint</vt:lpstr>
      <vt:lpstr>Презентация PowerPoint</vt:lpstr>
      <vt:lpstr>Финансовое управление администрации муниципального образования  «Город Майкоп»  http://maikop.ru/ekonomika-i-finansy/finansovoe-upravlenie/</vt:lpstr>
    </vt:vector>
  </TitlesOfParts>
  <Company>Finupravlenie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Gosdoh3</dc:creator>
  <cp:lastModifiedBy>БезгиноваВИ</cp:lastModifiedBy>
  <cp:revision>597</cp:revision>
  <cp:lastPrinted>2019-05-06T09:38:45Z</cp:lastPrinted>
  <dcterms:created xsi:type="dcterms:W3CDTF">2015-02-19T05:34:01Z</dcterms:created>
  <dcterms:modified xsi:type="dcterms:W3CDTF">2019-05-08T09:12:30Z</dcterms:modified>
</cp:coreProperties>
</file>